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70" r:id="rId5"/>
    <p:sldId id="267" r:id="rId6"/>
    <p:sldId id="268" r:id="rId7"/>
    <p:sldId id="259" r:id="rId8"/>
    <p:sldId id="278" r:id="rId9"/>
    <p:sldId id="273" r:id="rId10"/>
    <p:sldId id="286" r:id="rId11"/>
    <p:sldId id="262" r:id="rId12"/>
    <p:sldId id="279" r:id="rId13"/>
    <p:sldId id="276" r:id="rId14"/>
    <p:sldId id="281" r:id="rId15"/>
    <p:sldId id="285" r:id="rId16"/>
    <p:sldId id="283" r:id="rId17"/>
    <p:sldId id="263" r:id="rId18"/>
    <p:sldId id="287" r:id="rId19"/>
    <p:sldId id="288"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101" d="100"/>
          <a:sy n="101" d="100"/>
        </p:scale>
        <p:origin x="23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38321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81790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66987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2589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922662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23939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00860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9458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6794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39839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0169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175572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1649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www.kaggle.com/datasets/andrewmvd/data-analyst-job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395"/>
            <a:ext cx="14630400" cy="8229599"/>
          </a:xfrm>
          <a:prstGeom prst="rect">
            <a:avLst/>
          </a:prstGeom>
          <a:solidFill>
            <a:srgbClr val="000018">
              <a:alpha val="75000"/>
            </a:srgbClr>
          </a:solidFill>
          <a:ln/>
        </p:spPr>
        <p:txBody>
          <a:bodyPr/>
          <a:lstStyle/>
          <a:p>
            <a:endParaRPr lang="zh-HK" altLang="en-US" dirty="0"/>
          </a:p>
        </p:txBody>
      </p:sp>
      <p:sp>
        <p:nvSpPr>
          <p:cNvPr id="5" name="Text 1"/>
          <p:cNvSpPr/>
          <p:nvPr/>
        </p:nvSpPr>
        <p:spPr>
          <a:xfrm>
            <a:off x="6093499" y="2581275"/>
            <a:ext cx="7929800" cy="1591985"/>
          </a:xfrm>
          <a:prstGeom prst="rect">
            <a:avLst/>
          </a:prstGeom>
          <a:noFill/>
          <a:ln/>
        </p:spPr>
        <p:txBody>
          <a:bodyPr wrap="square" rtlCol="0" anchor="t"/>
          <a:lstStyle/>
          <a:p>
            <a:pPr marL="0" indent="0" algn="ctr">
              <a:lnSpc>
                <a:spcPts val="6561"/>
              </a:lnSpc>
              <a:buNone/>
            </a:pPr>
            <a:r>
              <a:rPr lang="en-US" sz="4000" dirty="0">
                <a:solidFill>
                  <a:srgbClr val="FFFFFF"/>
                </a:solidFill>
                <a:latin typeface="Roboto" pitchFamily="34" charset="0"/>
                <a:ea typeface="Roboto" pitchFamily="34" charset="-122"/>
                <a:cs typeface="Roboto" pitchFamily="34" charset="-120"/>
              </a:rPr>
              <a:t>Data Analyst Positions Job Listing</a:t>
            </a:r>
          </a:p>
          <a:p>
            <a:pPr marL="0" indent="0" algn="ctr">
              <a:lnSpc>
                <a:spcPts val="6561"/>
              </a:lnSpc>
              <a:buNone/>
            </a:pPr>
            <a:r>
              <a:rPr lang="en-US" sz="4000" dirty="0">
                <a:solidFill>
                  <a:srgbClr val="FFFFFF"/>
                </a:solidFill>
                <a:latin typeface="Roboto" pitchFamily="34" charset="0"/>
                <a:ea typeface="Roboto" pitchFamily="34" charset="-122"/>
                <a:cs typeface="Roboto" pitchFamily="34" charset="-120"/>
              </a:rPr>
              <a:t>QueryCrafters (Group7)</a:t>
            </a:r>
          </a:p>
        </p:txBody>
      </p:sp>
      <p:sp>
        <p:nvSpPr>
          <p:cNvPr id="6" name="Text 2"/>
          <p:cNvSpPr/>
          <p:nvPr/>
        </p:nvSpPr>
        <p:spPr>
          <a:xfrm>
            <a:off x="7030799" y="7056041"/>
            <a:ext cx="7477601" cy="710803"/>
          </a:xfrm>
          <a:prstGeom prst="rect">
            <a:avLst/>
          </a:prstGeom>
          <a:noFill/>
          <a:ln/>
        </p:spPr>
        <p:txBody>
          <a:bodyPr wrap="square" rtlCol="0" anchor="t"/>
          <a:lstStyle/>
          <a:p>
            <a:pPr marL="0" indent="0" algn="r">
              <a:lnSpc>
                <a:spcPts val="2799"/>
              </a:lnSpc>
              <a:buNone/>
            </a:pPr>
            <a:r>
              <a:rPr lang="en-US" sz="1750" dirty="0">
                <a:solidFill>
                  <a:srgbClr val="CFD0D8"/>
                </a:solidFill>
                <a:latin typeface="Roboto" pitchFamily="34" charset="0"/>
                <a:ea typeface="Roboto" pitchFamily="34" charset="-122"/>
                <a:cs typeface="Roboto" pitchFamily="34" charset="-120"/>
              </a:rPr>
              <a:t>Exploratory Data Analysis (EDA) Mini Project </a:t>
            </a:r>
          </a:p>
          <a:p>
            <a:pPr marL="0" indent="0" algn="r">
              <a:lnSpc>
                <a:spcPts val="2799"/>
              </a:lnSpc>
              <a:buNone/>
            </a:pPr>
            <a:r>
              <a:rPr lang="en-US" sz="1750" dirty="0">
                <a:solidFill>
                  <a:srgbClr val="CFD0D8"/>
                </a:solidFill>
                <a:latin typeface="Roboto" pitchFamily="34" charset="0"/>
                <a:ea typeface="Roboto" pitchFamily="34" charset="-122"/>
                <a:cs typeface="Roboto" pitchFamily="34" charset="-120"/>
              </a:rPr>
              <a:t>by Christian Action Training Services</a:t>
            </a:r>
            <a:endParaRPr lang="en-US" sz="1750" dirty="0"/>
          </a:p>
        </p:txBody>
      </p:sp>
      <p:sp>
        <p:nvSpPr>
          <p:cNvPr id="11" name="Text 2">
            <a:extLst>
              <a:ext uri="{FF2B5EF4-FFF2-40B4-BE49-F238E27FC236}">
                <a16:creationId xmlns:a16="http://schemas.microsoft.com/office/drawing/2014/main" id="{47709DA8-67EB-CD06-806D-0127A443BFD7}"/>
              </a:ext>
            </a:extLst>
          </p:cNvPr>
          <p:cNvSpPr/>
          <p:nvPr/>
        </p:nvSpPr>
        <p:spPr>
          <a:xfrm>
            <a:off x="6545698" y="4903847"/>
            <a:ext cx="7477601" cy="900053"/>
          </a:xfrm>
          <a:prstGeom prst="rect">
            <a:avLst/>
          </a:prstGeom>
          <a:noFill/>
          <a:ln/>
        </p:spPr>
        <p:txBody>
          <a:bodyPr wrap="square" rtlCol="0" anchor="t"/>
          <a:lstStyle/>
          <a:p>
            <a:pPr marL="0" indent="0" algn="ctr">
              <a:lnSpc>
                <a:spcPts val="2799"/>
              </a:lnSpc>
              <a:buNone/>
            </a:pPr>
            <a:r>
              <a:rPr lang="en-US" sz="2400" dirty="0">
                <a:solidFill>
                  <a:srgbClr val="CFD0D8"/>
                </a:solidFill>
                <a:latin typeface="Roboto" pitchFamily="34" charset="0"/>
                <a:ea typeface="Roboto" pitchFamily="34" charset="-122"/>
                <a:cs typeface="Roboto" pitchFamily="34" charset="-120"/>
              </a:rPr>
              <a:t>Cheung Hang Mang, Jeff</a:t>
            </a:r>
          </a:p>
          <a:p>
            <a:pPr marL="0" indent="0" algn="ctr">
              <a:lnSpc>
                <a:spcPts val="2799"/>
              </a:lnSpc>
              <a:buNone/>
            </a:pPr>
            <a:r>
              <a:rPr lang="en-US" sz="2400" dirty="0">
                <a:solidFill>
                  <a:srgbClr val="CFD0D8"/>
                </a:solidFill>
                <a:latin typeface="Roboto" pitchFamily="34" charset="0"/>
                <a:ea typeface="Roboto" pitchFamily="34" charset="-122"/>
                <a:cs typeface="Roboto" pitchFamily="34" charset="-120"/>
              </a:rPr>
              <a:t>Wong Tat Hang, Hector</a:t>
            </a:r>
          </a:p>
        </p:txBody>
      </p:sp>
      <p:pic>
        <p:nvPicPr>
          <p:cNvPr id="1026" name="Picture 2" descr="Image3">
            <a:extLst>
              <a:ext uri="{FF2B5EF4-FFF2-40B4-BE49-F238E27FC236}">
                <a16:creationId xmlns:a16="http://schemas.microsoft.com/office/drawing/2014/main" id="{35D55DCE-0A71-7A7F-0DAE-3710FC6F42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3"/>
          <a:stretch/>
        </p:blipFill>
        <p:spPr bwMode="auto">
          <a:xfrm>
            <a:off x="0" y="19395"/>
            <a:ext cx="5486398"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Distribution Assigned Rating</a:t>
            </a:r>
            <a:endParaRPr lang="en-US" sz="4374" dirty="0"/>
          </a:p>
        </p:txBody>
      </p:sp>
      <p:pic>
        <p:nvPicPr>
          <p:cNvPr id="5" name="圖片 4" descr="一張含有 文字, 螢幕擷取畫面, 字型 的圖片&#10;&#10;自動產生的描述">
            <a:extLst>
              <a:ext uri="{FF2B5EF4-FFF2-40B4-BE49-F238E27FC236}">
                <a16:creationId xmlns:a16="http://schemas.microsoft.com/office/drawing/2014/main" id="{93CEED6A-447C-542B-DC1F-9FB79833AD74}"/>
              </a:ext>
            </a:extLst>
          </p:cNvPr>
          <p:cNvPicPr>
            <a:picLocks noChangeAspect="1"/>
          </p:cNvPicPr>
          <p:nvPr/>
        </p:nvPicPr>
        <p:blipFill>
          <a:blip r:embed="rId4"/>
          <a:stretch>
            <a:fillRect/>
          </a:stretch>
        </p:blipFill>
        <p:spPr>
          <a:xfrm>
            <a:off x="8566676" y="3971988"/>
            <a:ext cx="5957059" cy="4057608"/>
          </a:xfrm>
          <a:prstGeom prst="rect">
            <a:avLst/>
          </a:prstGeom>
        </p:spPr>
      </p:pic>
      <p:pic>
        <p:nvPicPr>
          <p:cNvPr id="7" name="圖片 6" descr="一張含有 文字, 圖表, 螢幕擷取畫面, 繪圖 的圖片&#10;&#10;自動產生的描述">
            <a:extLst>
              <a:ext uri="{FF2B5EF4-FFF2-40B4-BE49-F238E27FC236}">
                <a16:creationId xmlns:a16="http://schemas.microsoft.com/office/drawing/2014/main" id="{8D259981-7A14-0A56-4FC8-87FCED491442}"/>
              </a:ext>
            </a:extLst>
          </p:cNvPr>
          <p:cNvPicPr>
            <a:picLocks noChangeAspect="1"/>
          </p:cNvPicPr>
          <p:nvPr/>
        </p:nvPicPr>
        <p:blipFill>
          <a:blip r:embed="rId5"/>
          <a:stretch>
            <a:fillRect/>
          </a:stretch>
        </p:blipFill>
        <p:spPr>
          <a:xfrm>
            <a:off x="460577" y="2056469"/>
            <a:ext cx="7982011" cy="4057608"/>
          </a:xfrm>
          <a:prstGeom prst="rect">
            <a:avLst/>
          </a:prstGeom>
        </p:spPr>
      </p:pic>
      <p:sp>
        <p:nvSpPr>
          <p:cNvPr id="3" name="Text 3">
            <a:extLst>
              <a:ext uri="{FF2B5EF4-FFF2-40B4-BE49-F238E27FC236}">
                <a16:creationId xmlns:a16="http://schemas.microsoft.com/office/drawing/2014/main" id="{4F2A98D6-DB17-898D-29C8-D34B4B3EBB84}"/>
              </a:ext>
            </a:extLst>
          </p:cNvPr>
          <p:cNvSpPr/>
          <p:nvPr/>
        </p:nvSpPr>
        <p:spPr>
          <a:xfrm>
            <a:off x="460577" y="6515184"/>
            <a:ext cx="7840500" cy="83811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pie chart visually represents the distribution of assigned rating ranges in the dataset, showing the percentage of each rating range category.</a:t>
            </a:r>
            <a:endParaRPr lang="en-US" sz="1750" dirty="0"/>
          </a:p>
        </p:txBody>
      </p:sp>
      <p:sp>
        <p:nvSpPr>
          <p:cNvPr id="6" name="Text 3">
            <a:extLst>
              <a:ext uri="{FF2B5EF4-FFF2-40B4-BE49-F238E27FC236}">
                <a16:creationId xmlns:a16="http://schemas.microsoft.com/office/drawing/2014/main" id="{61DC0C6C-C149-100E-43AB-D3DB6617AB77}"/>
              </a:ext>
            </a:extLst>
          </p:cNvPr>
          <p:cNvSpPr/>
          <p:nvPr/>
        </p:nvSpPr>
        <p:spPr>
          <a:xfrm>
            <a:off x="8938011" y="1903138"/>
            <a:ext cx="4538499" cy="2182135"/>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histogram displays the frequency distribution of the assigned rating ranges, illustrating the count of ratings falling within each range category.</a:t>
            </a:r>
            <a:endParaRPr lang="en-US" sz="1750" dirty="0"/>
          </a:p>
        </p:txBody>
      </p:sp>
    </p:spTree>
    <p:extLst>
      <p:ext uri="{BB962C8B-B14F-4D97-AF65-F5344CB8AC3E}">
        <p14:creationId xmlns:p14="http://schemas.microsoft.com/office/powerpoint/2010/main" val="397980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4847"/>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2" y="876300"/>
            <a:ext cx="9798407"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Rating and Salary Average Relationship</a:t>
            </a:r>
            <a:endParaRPr lang="en-US" sz="4374" dirty="0"/>
          </a:p>
        </p:txBody>
      </p:sp>
      <p:sp>
        <p:nvSpPr>
          <p:cNvPr id="7" name="Text 3"/>
          <p:cNvSpPr/>
          <p:nvPr/>
        </p:nvSpPr>
        <p:spPr>
          <a:xfrm>
            <a:off x="5166986" y="6974827"/>
            <a:ext cx="9260776" cy="1157901"/>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A boxplot visually depicts the relationship between rating categories and average salaries, revealing variations or trends in salary distribution. A bar chart displays the count of each rating category, giving an overview of the distribution of ratings in the dataset.</a:t>
            </a:r>
            <a:endParaRPr lang="en-US" sz="1750" dirty="0"/>
          </a:p>
        </p:txBody>
      </p:sp>
      <p:pic>
        <p:nvPicPr>
          <p:cNvPr id="11" name="圖片 10" descr="一張含有 螢幕擷取畫面, 繪圖, 文字, 圖表 的圖片&#10;&#10;自動產生的描述">
            <a:extLst>
              <a:ext uri="{FF2B5EF4-FFF2-40B4-BE49-F238E27FC236}">
                <a16:creationId xmlns:a16="http://schemas.microsoft.com/office/drawing/2014/main" id="{18E7E606-3E79-B5C7-5B0A-341F426A9650}"/>
              </a:ext>
            </a:extLst>
          </p:cNvPr>
          <p:cNvPicPr>
            <a:picLocks noChangeAspect="1"/>
          </p:cNvPicPr>
          <p:nvPr/>
        </p:nvPicPr>
        <p:blipFill>
          <a:blip r:embed="rId4"/>
          <a:stretch>
            <a:fillRect/>
          </a:stretch>
        </p:blipFill>
        <p:spPr>
          <a:xfrm>
            <a:off x="901478" y="2243181"/>
            <a:ext cx="3931549" cy="2527094"/>
          </a:xfrm>
          <a:prstGeom prst="rect">
            <a:avLst/>
          </a:prstGeom>
        </p:spPr>
      </p:pic>
      <p:pic>
        <p:nvPicPr>
          <p:cNvPr id="12" name="圖片 11" descr="一張含有 圖表, 文字, 行, 螢幕擷取畫面 的圖片&#10;&#10;自動產生的描述">
            <a:extLst>
              <a:ext uri="{FF2B5EF4-FFF2-40B4-BE49-F238E27FC236}">
                <a16:creationId xmlns:a16="http://schemas.microsoft.com/office/drawing/2014/main" id="{0B87C42D-CDC0-50E7-6FDD-512FD30C168C}"/>
              </a:ext>
            </a:extLst>
          </p:cNvPr>
          <p:cNvPicPr>
            <a:picLocks noChangeAspect="1"/>
          </p:cNvPicPr>
          <p:nvPr/>
        </p:nvPicPr>
        <p:blipFill>
          <a:blip r:embed="rId5"/>
          <a:stretch>
            <a:fillRect/>
          </a:stretch>
        </p:blipFill>
        <p:spPr>
          <a:xfrm>
            <a:off x="942997" y="4918711"/>
            <a:ext cx="3890031" cy="2495491"/>
          </a:xfrm>
          <a:prstGeom prst="rect">
            <a:avLst/>
          </a:prstGeom>
        </p:spPr>
      </p:pic>
      <p:pic>
        <p:nvPicPr>
          <p:cNvPr id="5" name="圖片 4" descr="一張含有 文字, 螢幕擷取畫面 的圖片&#10;&#10;自動產生的描述">
            <a:extLst>
              <a:ext uri="{FF2B5EF4-FFF2-40B4-BE49-F238E27FC236}">
                <a16:creationId xmlns:a16="http://schemas.microsoft.com/office/drawing/2014/main" id="{67266B80-C45F-941D-8C64-6CFB2AF204E1}"/>
              </a:ext>
            </a:extLst>
          </p:cNvPr>
          <p:cNvPicPr>
            <a:picLocks noChangeAspect="1"/>
          </p:cNvPicPr>
          <p:nvPr/>
        </p:nvPicPr>
        <p:blipFill>
          <a:blip r:embed="rId6"/>
          <a:stretch>
            <a:fillRect/>
          </a:stretch>
        </p:blipFill>
        <p:spPr>
          <a:xfrm>
            <a:off x="6094607" y="2402126"/>
            <a:ext cx="7405533" cy="4360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2" y="876300"/>
            <a:ext cx="10852507" cy="694373"/>
          </a:xfrm>
          <a:prstGeom prst="rect">
            <a:avLst/>
          </a:prstGeom>
          <a:noFill/>
          <a:ln/>
        </p:spPr>
        <p:txBody>
          <a:bodyPr wrap="none" rtlCol="0" anchor="t"/>
          <a:lstStyle/>
          <a:p>
            <a:pPr marL="0" indent="0">
              <a:lnSpc>
                <a:spcPts val="5468"/>
              </a:lnSpc>
              <a:buNone/>
            </a:pPr>
            <a:r>
              <a:rPr lang="en-US" altLang="zh-HK" sz="4374" dirty="0">
                <a:solidFill>
                  <a:srgbClr val="FFFFFF"/>
                </a:solidFill>
                <a:latin typeface="Roboto" pitchFamily="34" charset="0"/>
                <a:ea typeface="Roboto" pitchFamily="34" charset="-122"/>
                <a:cs typeface="Roboto" pitchFamily="34" charset="-120"/>
              </a:rPr>
              <a:t>Rating and Salary Relationship (Bubble plot)</a:t>
            </a:r>
            <a:endParaRPr lang="en-US" altLang="zh-HK" sz="4374" dirty="0"/>
          </a:p>
        </p:txBody>
      </p:sp>
      <p:sp>
        <p:nvSpPr>
          <p:cNvPr id="7" name="Text 3">
            <a:extLst>
              <a:ext uri="{FF2B5EF4-FFF2-40B4-BE49-F238E27FC236}">
                <a16:creationId xmlns:a16="http://schemas.microsoft.com/office/drawing/2014/main" id="{07FF0B6B-0253-240E-83CD-CDA25860916C}"/>
              </a:ext>
            </a:extLst>
          </p:cNvPr>
          <p:cNvSpPr/>
          <p:nvPr/>
        </p:nvSpPr>
        <p:spPr>
          <a:xfrm>
            <a:off x="2037992" y="6832600"/>
            <a:ext cx="9954341" cy="1211904"/>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This bubble plot showcases the relationship between the average salary and rating count for different categories, with bubble sizes indicating the rating count and colors representing the normalized rating count values</a:t>
            </a:r>
            <a:endParaRPr lang="en-US" sz="1750" dirty="0"/>
          </a:p>
        </p:txBody>
      </p:sp>
      <p:pic>
        <p:nvPicPr>
          <p:cNvPr id="6" name="圖片 5" descr="一張含有 文字, 螢幕擷取畫面, 圖表, 繪圖 的圖片&#10;&#10;自動產生的描述">
            <a:extLst>
              <a:ext uri="{FF2B5EF4-FFF2-40B4-BE49-F238E27FC236}">
                <a16:creationId xmlns:a16="http://schemas.microsoft.com/office/drawing/2014/main" id="{1227579D-CD56-6E87-6ECF-EDED7D5C57E6}"/>
              </a:ext>
            </a:extLst>
          </p:cNvPr>
          <p:cNvPicPr>
            <a:picLocks noChangeAspect="1"/>
          </p:cNvPicPr>
          <p:nvPr/>
        </p:nvPicPr>
        <p:blipFill>
          <a:blip r:embed="rId4"/>
          <a:stretch>
            <a:fillRect/>
          </a:stretch>
        </p:blipFill>
        <p:spPr>
          <a:xfrm>
            <a:off x="10140483" y="2766540"/>
            <a:ext cx="4216576" cy="2870193"/>
          </a:xfrm>
          <a:prstGeom prst="rect">
            <a:avLst/>
          </a:prstGeom>
        </p:spPr>
      </p:pic>
      <p:pic>
        <p:nvPicPr>
          <p:cNvPr id="3" name="圖片 2" descr="一張含有 文字, 螢幕擷取畫面 的圖片&#10;&#10;自動產生的描述">
            <a:extLst>
              <a:ext uri="{FF2B5EF4-FFF2-40B4-BE49-F238E27FC236}">
                <a16:creationId xmlns:a16="http://schemas.microsoft.com/office/drawing/2014/main" id="{C1882EF2-E53E-3A57-D901-3E4D4E534302}"/>
              </a:ext>
            </a:extLst>
          </p:cNvPr>
          <p:cNvPicPr>
            <a:picLocks noChangeAspect="1"/>
          </p:cNvPicPr>
          <p:nvPr/>
        </p:nvPicPr>
        <p:blipFill>
          <a:blip r:embed="rId5"/>
          <a:stretch>
            <a:fillRect/>
          </a:stretch>
        </p:blipFill>
        <p:spPr>
          <a:xfrm>
            <a:off x="297983" y="2382483"/>
            <a:ext cx="9569159" cy="4265021"/>
          </a:xfrm>
          <a:prstGeom prst="rect">
            <a:avLst/>
          </a:prstGeom>
        </p:spPr>
      </p:pic>
    </p:spTree>
    <p:extLst>
      <p:ext uri="{BB962C8B-B14F-4D97-AF65-F5344CB8AC3E}">
        <p14:creationId xmlns:p14="http://schemas.microsoft.com/office/powerpoint/2010/main" val="277493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altLang="zh-HK" sz="4374" dirty="0">
                <a:solidFill>
                  <a:srgbClr val="FFFFFF"/>
                </a:solidFill>
                <a:latin typeface="Roboto" pitchFamily="34" charset="0"/>
                <a:ea typeface="Roboto" pitchFamily="34" charset="-122"/>
                <a:cs typeface="Roboto" pitchFamily="34" charset="-120"/>
              </a:rPr>
              <a:t>Salary Average Kernel density plot (KDE)</a:t>
            </a:r>
            <a:endParaRPr lang="en-US" altLang="zh-HK" sz="4374" dirty="0"/>
          </a:p>
        </p:txBody>
      </p:sp>
      <p:sp>
        <p:nvSpPr>
          <p:cNvPr id="7" name="Text 3">
            <a:extLst>
              <a:ext uri="{FF2B5EF4-FFF2-40B4-BE49-F238E27FC236}">
                <a16:creationId xmlns:a16="http://schemas.microsoft.com/office/drawing/2014/main" id="{07FF0B6B-0253-240E-83CD-CDA25860916C}"/>
              </a:ext>
            </a:extLst>
          </p:cNvPr>
          <p:cNvSpPr/>
          <p:nvPr/>
        </p:nvSpPr>
        <p:spPr>
          <a:xfrm>
            <a:off x="2049025" y="7277570"/>
            <a:ext cx="9954341" cy="1421606"/>
          </a:xfrm>
          <a:prstGeom prst="rect">
            <a:avLst/>
          </a:prstGeom>
          <a:noFill/>
          <a:ln/>
        </p:spPr>
        <p:txBody>
          <a:bodyPr wrap="square" rtlCol="0" anchor="t"/>
          <a:lstStyle/>
          <a:p>
            <a:pPr marL="0" indent="0">
              <a:lnSpc>
                <a:spcPts val="2799"/>
              </a:lnSpc>
              <a:buNone/>
            </a:pPr>
            <a:r>
              <a:rPr lang="en-US" altLang="zh-HK" sz="1600" dirty="0">
                <a:solidFill>
                  <a:srgbClr val="CFD0D8"/>
                </a:solidFill>
                <a:latin typeface="Roboto" pitchFamily="34" charset="0"/>
                <a:ea typeface="Roboto" pitchFamily="34" charset="-122"/>
                <a:cs typeface="Roboto" pitchFamily="34" charset="-120"/>
              </a:rPr>
              <a:t>KDE plot of the 'Salary Average' variable provides a visual representation of its distribution, allowing us to observe the concentration and spread of salary averages within the dataset.</a:t>
            </a:r>
          </a:p>
        </p:txBody>
      </p:sp>
      <p:sp>
        <p:nvSpPr>
          <p:cNvPr id="9" name="文字方塊 8">
            <a:extLst>
              <a:ext uri="{FF2B5EF4-FFF2-40B4-BE49-F238E27FC236}">
                <a16:creationId xmlns:a16="http://schemas.microsoft.com/office/drawing/2014/main" id="{54FAA838-F657-125F-B538-93A34CFE9183}"/>
              </a:ext>
            </a:extLst>
          </p:cNvPr>
          <p:cNvSpPr txBox="1"/>
          <p:nvPr/>
        </p:nvSpPr>
        <p:spPr>
          <a:xfrm>
            <a:off x="8617214" y="4568332"/>
            <a:ext cx="4341019" cy="1855636"/>
          </a:xfrm>
          <a:prstGeom prst="rect">
            <a:avLst/>
          </a:prstGeom>
          <a:noFill/>
        </p:spPr>
        <p:txBody>
          <a:bodyPr wrap="square">
            <a:spAutoFit/>
          </a:bodyPr>
          <a:lstStyle/>
          <a:p>
            <a:pPr marL="0" indent="0">
              <a:lnSpc>
                <a:spcPts val="2799"/>
              </a:lnSpc>
              <a:buNone/>
            </a:pPr>
            <a:r>
              <a:rPr lang="en-US" altLang="zh-HK" sz="1800" dirty="0">
                <a:solidFill>
                  <a:srgbClr val="CFD0D8"/>
                </a:solidFill>
                <a:latin typeface="Roboto" pitchFamily="34" charset="0"/>
                <a:ea typeface="Roboto" pitchFamily="34" charset="-122"/>
                <a:cs typeface="Roboto" pitchFamily="34" charset="-120"/>
              </a:rPr>
              <a:t>KDE provides a smooth and continuous estimation of the probability density function, allowing us to visualize the distribution of the 'Salary Average' variable in our dataset.</a:t>
            </a:r>
          </a:p>
        </p:txBody>
      </p:sp>
      <p:pic>
        <p:nvPicPr>
          <p:cNvPr id="5" name="圖片 4" descr="一張含有 圖表, 繪圖, 螢幕擷取畫面, 行 的圖片&#10;&#10;自動產生的描述">
            <a:extLst>
              <a:ext uri="{FF2B5EF4-FFF2-40B4-BE49-F238E27FC236}">
                <a16:creationId xmlns:a16="http://schemas.microsoft.com/office/drawing/2014/main" id="{0F284436-D15E-E7F8-3348-FDCBE202687C}"/>
              </a:ext>
            </a:extLst>
          </p:cNvPr>
          <p:cNvPicPr>
            <a:picLocks noChangeAspect="1"/>
          </p:cNvPicPr>
          <p:nvPr/>
        </p:nvPicPr>
        <p:blipFill>
          <a:blip r:embed="rId4"/>
          <a:stretch>
            <a:fillRect/>
          </a:stretch>
        </p:blipFill>
        <p:spPr>
          <a:xfrm>
            <a:off x="2049025" y="1596219"/>
            <a:ext cx="5554042" cy="5554042"/>
          </a:xfrm>
          <a:prstGeom prst="rect">
            <a:avLst/>
          </a:prstGeom>
        </p:spPr>
      </p:pic>
      <p:pic>
        <p:nvPicPr>
          <p:cNvPr id="6" name="圖片 5" descr="一張含有 文字, 螢幕擷取畫面, 字型 的圖片&#10;&#10;自動產生的描述">
            <a:extLst>
              <a:ext uri="{FF2B5EF4-FFF2-40B4-BE49-F238E27FC236}">
                <a16:creationId xmlns:a16="http://schemas.microsoft.com/office/drawing/2014/main" id="{B44ECBCD-8980-755E-6863-99035E088028}"/>
              </a:ext>
            </a:extLst>
          </p:cNvPr>
          <p:cNvPicPr>
            <a:picLocks noChangeAspect="1"/>
          </p:cNvPicPr>
          <p:nvPr/>
        </p:nvPicPr>
        <p:blipFill>
          <a:blip r:embed="rId5"/>
          <a:stretch>
            <a:fillRect/>
          </a:stretch>
        </p:blipFill>
        <p:spPr>
          <a:xfrm>
            <a:off x="8090958" y="2017278"/>
            <a:ext cx="6051550" cy="2104449"/>
          </a:xfrm>
          <a:prstGeom prst="rect">
            <a:avLst/>
          </a:prstGeom>
        </p:spPr>
      </p:pic>
    </p:spTree>
    <p:extLst>
      <p:ext uri="{BB962C8B-B14F-4D97-AF65-F5344CB8AC3E}">
        <p14:creationId xmlns:p14="http://schemas.microsoft.com/office/powerpoint/2010/main" val="1784835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9954340" cy="694373"/>
          </a:xfrm>
          <a:prstGeom prst="rect">
            <a:avLst/>
          </a:prstGeom>
          <a:noFill/>
          <a:ln/>
        </p:spPr>
        <p:txBody>
          <a:bodyPr wrap="none" rtlCol="0" anchor="t"/>
          <a:lstStyle/>
          <a:p>
            <a:pPr marL="0" indent="0">
              <a:lnSpc>
                <a:spcPts val="5468"/>
              </a:lnSpc>
              <a:buNone/>
            </a:pPr>
            <a:r>
              <a:rPr lang="en-US" altLang="zh-HK" sz="4374" dirty="0">
                <a:solidFill>
                  <a:srgbClr val="FFFFFF"/>
                </a:solidFill>
                <a:latin typeface="Roboto" pitchFamily="34" charset="0"/>
                <a:ea typeface="Roboto" pitchFamily="34" charset="-122"/>
                <a:cs typeface="Roboto" pitchFamily="34" charset="-120"/>
              </a:rPr>
              <a:t>Max Sector Location (Bar Chart)</a:t>
            </a:r>
            <a:endParaRPr lang="en-US" altLang="zh-HK" sz="4374" dirty="0"/>
          </a:p>
        </p:txBody>
      </p:sp>
      <p:sp>
        <p:nvSpPr>
          <p:cNvPr id="7" name="Text 3">
            <a:extLst>
              <a:ext uri="{FF2B5EF4-FFF2-40B4-BE49-F238E27FC236}">
                <a16:creationId xmlns:a16="http://schemas.microsoft.com/office/drawing/2014/main" id="{07FF0B6B-0253-240E-83CD-CDA25860916C}"/>
              </a:ext>
            </a:extLst>
          </p:cNvPr>
          <p:cNvSpPr/>
          <p:nvPr/>
        </p:nvSpPr>
        <p:spPr>
          <a:xfrm>
            <a:off x="2037992" y="6622898"/>
            <a:ext cx="9954341"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bar chart displaying the sectors in the location with the third highest count, illustrating the frequency of each sector. This visualization provides insights into the distribution of sectors within that specific location.</a:t>
            </a:r>
            <a:endParaRPr lang="en-US" sz="1750" dirty="0"/>
          </a:p>
        </p:txBody>
      </p:sp>
      <p:pic>
        <p:nvPicPr>
          <p:cNvPr id="6" name="圖片 5" descr="一張含有 文字, 行, 繪圖, 圖表 的圖片&#10;&#10;自動產生的描述">
            <a:extLst>
              <a:ext uri="{FF2B5EF4-FFF2-40B4-BE49-F238E27FC236}">
                <a16:creationId xmlns:a16="http://schemas.microsoft.com/office/drawing/2014/main" id="{4B6AACF0-3B97-37C7-73B8-8ECD7EB8EDEB}"/>
              </a:ext>
            </a:extLst>
          </p:cNvPr>
          <p:cNvPicPr>
            <a:picLocks noChangeAspect="1"/>
          </p:cNvPicPr>
          <p:nvPr/>
        </p:nvPicPr>
        <p:blipFill>
          <a:blip r:embed="rId4"/>
          <a:stretch>
            <a:fillRect/>
          </a:stretch>
        </p:blipFill>
        <p:spPr>
          <a:xfrm>
            <a:off x="577524" y="2523985"/>
            <a:ext cx="6737676" cy="3681202"/>
          </a:xfrm>
          <a:prstGeom prst="rect">
            <a:avLst/>
          </a:prstGeom>
        </p:spPr>
      </p:pic>
      <p:pic>
        <p:nvPicPr>
          <p:cNvPr id="3" name="圖片 2" descr="一張含有 文字, 螢幕擷取畫面, 字型 的圖片&#10;&#10;自動產生的描述">
            <a:extLst>
              <a:ext uri="{FF2B5EF4-FFF2-40B4-BE49-F238E27FC236}">
                <a16:creationId xmlns:a16="http://schemas.microsoft.com/office/drawing/2014/main" id="{B62C60E1-2DA0-1ABC-AC2D-23EB57253150}"/>
              </a:ext>
            </a:extLst>
          </p:cNvPr>
          <p:cNvPicPr>
            <a:picLocks noChangeAspect="1"/>
          </p:cNvPicPr>
          <p:nvPr/>
        </p:nvPicPr>
        <p:blipFill>
          <a:blip r:embed="rId5"/>
          <a:stretch>
            <a:fillRect/>
          </a:stretch>
        </p:blipFill>
        <p:spPr>
          <a:xfrm>
            <a:off x="7467745" y="2419318"/>
            <a:ext cx="7010109" cy="3935220"/>
          </a:xfrm>
          <a:prstGeom prst="rect">
            <a:avLst/>
          </a:prstGeom>
        </p:spPr>
      </p:pic>
    </p:spTree>
    <p:extLst>
      <p:ext uri="{BB962C8B-B14F-4D97-AF65-F5344CB8AC3E}">
        <p14:creationId xmlns:p14="http://schemas.microsoft.com/office/powerpoint/2010/main" val="118974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Highest Location Salary</a:t>
            </a:r>
            <a:endParaRPr lang="en-US" sz="4374" dirty="0"/>
          </a:p>
        </p:txBody>
      </p:sp>
      <p:pic>
        <p:nvPicPr>
          <p:cNvPr id="3" name="圖片 2" descr="一張含有 文字, 螢幕擷取畫面 的圖片&#10;&#10;自動產生的描述">
            <a:extLst>
              <a:ext uri="{FF2B5EF4-FFF2-40B4-BE49-F238E27FC236}">
                <a16:creationId xmlns:a16="http://schemas.microsoft.com/office/drawing/2014/main" id="{BD8EA750-575C-139B-97A6-EC16F2B86D45}"/>
              </a:ext>
            </a:extLst>
          </p:cNvPr>
          <p:cNvPicPr>
            <a:picLocks noChangeAspect="1"/>
          </p:cNvPicPr>
          <p:nvPr/>
        </p:nvPicPr>
        <p:blipFill>
          <a:blip r:embed="rId4"/>
          <a:stretch>
            <a:fillRect/>
          </a:stretch>
        </p:blipFill>
        <p:spPr>
          <a:xfrm>
            <a:off x="467184" y="1795954"/>
            <a:ext cx="8634667" cy="4910353"/>
          </a:xfrm>
          <a:prstGeom prst="rect">
            <a:avLst/>
          </a:prstGeom>
        </p:spPr>
      </p:pic>
      <p:pic>
        <p:nvPicPr>
          <p:cNvPr id="6" name="圖片 5">
            <a:extLst>
              <a:ext uri="{FF2B5EF4-FFF2-40B4-BE49-F238E27FC236}">
                <a16:creationId xmlns:a16="http://schemas.microsoft.com/office/drawing/2014/main" id="{3E09E001-6E8C-6D86-8926-95DD6F19934E}"/>
              </a:ext>
            </a:extLst>
          </p:cNvPr>
          <p:cNvPicPr>
            <a:picLocks noChangeAspect="1"/>
          </p:cNvPicPr>
          <p:nvPr/>
        </p:nvPicPr>
        <p:blipFill>
          <a:blip r:embed="rId5"/>
          <a:stretch>
            <a:fillRect/>
          </a:stretch>
        </p:blipFill>
        <p:spPr>
          <a:xfrm>
            <a:off x="9704373" y="329248"/>
            <a:ext cx="4323506" cy="2482850"/>
          </a:xfrm>
          <a:prstGeom prst="rect">
            <a:avLst/>
          </a:prstGeom>
        </p:spPr>
      </p:pic>
      <p:pic>
        <p:nvPicPr>
          <p:cNvPr id="8" name="圖片 7" descr="一張含有 螢幕擷取畫面, 行, 文字, 繪圖 的圖片&#10;&#10;自動產生的描述">
            <a:extLst>
              <a:ext uri="{FF2B5EF4-FFF2-40B4-BE49-F238E27FC236}">
                <a16:creationId xmlns:a16="http://schemas.microsoft.com/office/drawing/2014/main" id="{282B6325-CF9A-5CBA-2D40-18877CE04A5B}"/>
              </a:ext>
            </a:extLst>
          </p:cNvPr>
          <p:cNvPicPr>
            <a:picLocks noChangeAspect="1"/>
          </p:cNvPicPr>
          <p:nvPr/>
        </p:nvPicPr>
        <p:blipFill>
          <a:blip r:embed="rId6"/>
          <a:stretch>
            <a:fillRect/>
          </a:stretch>
        </p:blipFill>
        <p:spPr>
          <a:xfrm>
            <a:off x="9711031" y="2926401"/>
            <a:ext cx="4243416" cy="2482850"/>
          </a:xfrm>
          <a:prstGeom prst="rect">
            <a:avLst/>
          </a:prstGeom>
        </p:spPr>
      </p:pic>
      <p:pic>
        <p:nvPicPr>
          <p:cNvPr id="10" name="圖片 9" descr="一張含有 螢幕擷取畫面, 文字, 行, 繪圖 的圖片&#10;&#10;自動產生的描述">
            <a:extLst>
              <a:ext uri="{FF2B5EF4-FFF2-40B4-BE49-F238E27FC236}">
                <a16:creationId xmlns:a16="http://schemas.microsoft.com/office/drawing/2014/main" id="{3A5629F1-EC57-C600-147B-1F2B08E3D12E}"/>
              </a:ext>
            </a:extLst>
          </p:cNvPr>
          <p:cNvPicPr>
            <a:picLocks noChangeAspect="1"/>
          </p:cNvPicPr>
          <p:nvPr/>
        </p:nvPicPr>
        <p:blipFill>
          <a:blip r:embed="rId7"/>
          <a:stretch>
            <a:fillRect/>
          </a:stretch>
        </p:blipFill>
        <p:spPr>
          <a:xfrm>
            <a:off x="9704372" y="5463474"/>
            <a:ext cx="4323507" cy="2503083"/>
          </a:xfrm>
          <a:prstGeom prst="rect">
            <a:avLst/>
          </a:prstGeom>
        </p:spPr>
      </p:pic>
      <p:sp>
        <p:nvSpPr>
          <p:cNvPr id="11" name="Text 3">
            <a:extLst>
              <a:ext uri="{FF2B5EF4-FFF2-40B4-BE49-F238E27FC236}">
                <a16:creationId xmlns:a16="http://schemas.microsoft.com/office/drawing/2014/main" id="{A8D6965E-AE99-B9D2-4ADF-8B94D3F8CD45}"/>
              </a:ext>
            </a:extLst>
          </p:cNvPr>
          <p:cNvSpPr/>
          <p:nvPr/>
        </p:nvSpPr>
        <p:spPr>
          <a:xfrm>
            <a:off x="602521" y="6931588"/>
            <a:ext cx="8363308" cy="1132912"/>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horizontal bar chart function generates bar charts that display the average salaries of different locations, allowing for easy comparison and identification of locations with the highest average salaries within specified rank ranges.</a:t>
            </a:r>
            <a:endParaRPr lang="en-US" sz="1750" dirty="0"/>
          </a:p>
        </p:txBody>
      </p:sp>
    </p:spTree>
    <p:extLst>
      <p:ext uri="{BB962C8B-B14F-4D97-AF65-F5344CB8AC3E}">
        <p14:creationId xmlns:p14="http://schemas.microsoft.com/office/powerpoint/2010/main" val="1495389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2" y="876300"/>
            <a:ext cx="8261707" cy="694373"/>
          </a:xfrm>
          <a:prstGeom prst="rect">
            <a:avLst/>
          </a:prstGeom>
          <a:noFill/>
          <a:ln/>
        </p:spPr>
        <p:txBody>
          <a:bodyPr wrap="none" rtlCol="0" anchor="t"/>
          <a:lstStyle/>
          <a:p>
            <a:pPr marL="0" indent="0">
              <a:lnSpc>
                <a:spcPts val="5468"/>
              </a:lnSpc>
              <a:buNone/>
            </a:pPr>
            <a:r>
              <a:rPr lang="en-US" altLang="zh-HK" sz="4374" dirty="0">
                <a:solidFill>
                  <a:srgbClr val="FFFFFF"/>
                </a:solidFill>
                <a:latin typeface="Roboto" pitchFamily="34" charset="0"/>
                <a:ea typeface="Roboto" pitchFamily="34" charset="-122"/>
                <a:cs typeface="Roboto" pitchFamily="34" charset="-120"/>
              </a:rPr>
              <a:t>Scatter plot with regression line</a:t>
            </a:r>
            <a:endParaRPr lang="en-US" altLang="zh-HK" sz="4374" dirty="0"/>
          </a:p>
        </p:txBody>
      </p:sp>
      <p:sp>
        <p:nvSpPr>
          <p:cNvPr id="7" name="Text 3">
            <a:extLst>
              <a:ext uri="{FF2B5EF4-FFF2-40B4-BE49-F238E27FC236}">
                <a16:creationId xmlns:a16="http://schemas.microsoft.com/office/drawing/2014/main" id="{07FF0B6B-0253-240E-83CD-CDA25860916C}"/>
              </a:ext>
            </a:extLst>
          </p:cNvPr>
          <p:cNvSpPr/>
          <p:nvPr/>
        </p:nvSpPr>
        <p:spPr>
          <a:xfrm>
            <a:off x="2037992" y="6877722"/>
            <a:ext cx="9954341" cy="1097878"/>
          </a:xfrm>
          <a:prstGeom prst="rect">
            <a:avLst/>
          </a:prstGeom>
          <a:noFill/>
          <a:ln/>
        </p:spPr>
        <p:txBody>
          <a:bodyPr wrap="square" rtlCol="0" anchor="t"/>
          <a:lstStyle/>
          <a:p>
            <a:pPr marL="0" indent="0" algn="l">
              <a:lnSpc>
                <a:spcPts val="2799"/>
              </a:lnSpc>
              <a:buNone/>
            </a:pPr>
            <a:r>
              <a:rPr lang="en-US" altLang="zh-HK" sz="1600" dirty="0">
                <a:solidFill>
                  <a:srgbClr val="CFD0D8"/>
                </a:solidFill>
                <a:latin typeface="Roboto" pitchFamily="34" charset="0"/>
                <a:ea typeface="Roboto" pitchFamily="34" charset="-122"/>
                <a:cs typeface="Roboto" pitchFamily="34" charset="-120"/>
              </a:rPr>
              <a:t>The Scatter plot </a:t>
            </a:r>
            <a:r>
              <a:rPr lang="en-US" altLang="zh-HK" sz="1750" dirty="0">
                <a:solidFill>
                  <a:srgbClr val="CFD0D8"/>
                </a:solidFill>
                <a:latin typeface="Roboto" pitchFamily="34" charset="0"/>
                <a:ea typeface="Roboto" pitchFamily="34" charset="-122"/>
                <a:cs typeface="Roboto" pitchFamily="34" charset="-120"/>
              </a:rPr>
              <a:t>r</a:t>
            </a:r>
            <a:r>
              <a:rPr lang="en-US" sz="1750" dirty="0">
                <a:solidFill>
                  <a:srgbClr val="CFD0D8"/>
                </a:solidFill>
                <a:latin typeface="Roboto" pitchFamily="34" charset="0"/>
                <a:ea typeface="Roboto" pitchFamily="34" charset="-122"/>
                <a:cs typeface="Roboto" pitchFamily="34" charset="-120"/>
              </a:rPr>
              <a:t>epresents the relationship between two variables, ratings and founding years of companies, allowing us to observe any potential patterns, trends, or correlations between them.</a:t>
            </a:r>
            <a:endParaRPr lang="en-US" sz="1750" dirty="0"/>
          </a:p>
        </p:txBody>
      </p:sp>
      <p:pic>
        <p:nvPicPr>
          <p:cNvPr id="10" name="圖片 9" descr="一張含有 行, 繪圖, 圖表, 螢幕擷取畫面 的圖片&#10;&#10;自動產生的描述">
            <a:extLst>
              <a:ext uri="{FF2B5EF4-FFF2-40B4-BE49-F238E27FC236}">
                <a16:creationId xmlns:a16="http://schemas.microsoft.com/office/drawing/2014/main" id="{00098C27-C183-A031-8787-8687DDF4451D}"/>
              </a:ext>
            </a:extLst>
          </p:cNvPr>
          <p:cNvPicPr>
            <a:picLocks noChangeAspect="1"/>
          </p:cNvPicPr>
          <p:nvPr/>
        </p:nvPicPr>
        <p:blipFill>
          <a:blip r:embed="rId4"/>
          <a:stretch>
            <a:fillRect/>
          </a:stretch>
        </p:blipFill>
        <p:spPr>
          <a:xfrm>
            <a:off x="680626" y="1870206"/>
            <a:ext cx="6006224" cy="4489188"/>
          </a:xfrm>
          <a:prstGeom prst="rect">
            <a:avLst/>
          </a:prstGeom>
        </p:spPr>
      </p:pic>
      <p:pic>
        <p:nvPicPr>
          <p:cNvPr id="3" name="圖片 2" descr="一張含有 文字, 螢幕擷取畫面, 字型 的圖片&#10;&#10;自動產生的描述">
            <a:extLst>
              <a:ext uri="{FF2B5EF4-FFF2-40B4-BE49-F238E27FC236}">
                <a16:creationId xmlns:a16="http://schemas.microsoft.com/office/drawing/2014/main" id="{F986E92C-DDFB-267D-65AF-ADBB6602C0B3}"/>
              </a:ext>
            </a:extLst>
          </p:cNvPr>
          <p:cNvPicPr>
            <a:picLocks noChangeAspect="1"/>
          </p:cNvPicPr>
          <p:nvPr/>
        </p:nvPicPr>
        <p:blipFill>
          <a:blip r:embed="rId5"/>
          <a:stretch>
            <a:fillRect/>
          </a:stretch>
        </p:blipFill>
        <p:spPr>
          <a:xfrm>
            <a:off x="7015162" y="2620718"/>
            <a:ext cx="7286926" cy="2988164"/>
          </a:xfrm>
          <a:prstGeom prst="rect">
            <a:avLst/>
          </a:prstGeom>
        </p:spPr>
      </p:pic>
    </p:spTree>
    <p:extLst>
      <p:ext uri="{BB962C8B-B14F-4D97-AF65-F5344CB8AC3E}">
        <p14:creationId xmlns:p14="http://schemas.microsoft.com/office/powerpoint/2010/main" val="3541719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151852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Results and insights</a:t>
            </a:r>
            <a:endParaRPr lang="en-US" sz="4374" dirty="0"/>
          </a:p>
        </p:txBody>
      </p:sp>
      <p:sp>
        <p:nvSpPr>
          <p:cNvPr id="5" name="Text 2"/>
          <p:cNvSpPr/>
          <p:nvPr/>
        </p:nvSpPr>
        <p:spPr>
          <a:xfrm>
            <a:off x="2037993" y="2657237"/>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The thorough analysis of the dataset has uncovered significant correlations between variables, unveiling previously unknown patterns and relationships. These insights hold great value in informing decision-making processes and deepening our understanding of the underlying mechanisms.</a:t>
            </a:r>
            <a:endParaRPr lang="en-US" sz="1750" dirty="0"/>
          </a:p>
        </p:txBody>
      </p:sp>
      <p:sp>
        <p:nvSpPr>
          <p:cNvPr id="6" name="Text 3"/>
          <p:cNvSpPr/>
          <p:nvPr/>
        </p:nvSpPr>
        <p:spPr>
          <a:xfrm>
            <a:off x="2037993" y="4078843"/>
            <a:ext cx="10554414" cy="1421606"/>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To enhance the clarity of the results, visually engaging representations have been developed. These visual insights offer a comprehensive understanding of the findings, presenting the data analysis results in a vibrant and dynamic manner.</a:t>
            </a:r>
            <a:endParaRPr lang="en-US" sz="1750" dirty="0"/>
          </a:p>
        </p:txBody>
      </p:sp>
      <p:sp>
        <p:nvSpPr>
          <p:cNvPr id="7" name="Text 4"/>
          <p:cNvSpPr/>
          <p:nvPr/>
        </p:nvSpPr>
        <p:spPr>
          <a:xfrm>
            <a:off x="2037993" y="5500449"/>
            <a:ext cx="10554414"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A comparative analysis of the data across different job titles, industries, or company sizes can provide valuable insights into variations and differences in salaries, job descriptions, ratings, and other relevant factors. This analysis can shed light on the distinctive characteristics and requirements of different roles or sectors.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4537710" y="3848100"/>
            <a:ext cx="5554980" cy="914400"/>
          </a:xfrm>
          <a:prstGeom prst="rect">
            <a:avLst/>
          </a:prstGeom>
          <a:noFill/>
          <a:ln/>
        </p:spPr>
        <p:txBody>
          <a:bodyPr wrap="none" rtlCol="0" anchor="t"/>
          <a:lstStyle/>
          <a:p>
            <a:pPr marL="0" indent="0" algn="ctr">
              <a:lnSpc>
                <a:spcPts val="5468"/>
              </a:lnSpc>
              <a:buNone/>
            </a:pPr>
            <a:r>
              <a:rPr lang="en-US" sz="8800" dirty="0">
                <a:solidFill>
                  <a:srgbClr val="FFFFFF"/>
                </a:solidFill>
                <a:latin typeface="Roboto" pitchFamily="34" charset="0"/>
                <a:ea typeface="Roboto" pitchFamily="34" charset="-122"/>
                <a:cs typeface="Roboto" pitchFamily="34" charset="-120"/>
              </a:rPr>
              <a:t>Conclusion</a:t>
            </a:r>
            <a:endParaRPr lang="en-US" sz="8800" dirty="0"/>
          </a:p>
        </p:txBody>
      </p:sp>
    </p:spTree>
    <p:extLst>
      <p:ext uri="{BB962C8B-B14F-4D97-AF65-F5344CB8AC3E}">
        <p14:creationId xmlns:p14="http://schemas.microsoft.com/office/powerpoint/2010/main" val="271610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0207" y="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1518523"/>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Reference</a:t>
            </a:r>
            <a:endParaRPr lang="en-US" sz="4374" dirty="0"/>
          </a:p>
        </p:txBody>
      </p:sp>
      <p:sp>
        <p:nvSpPr>
          <p:cNvPr id="5" name="Text 2"/>
          <p:cNvSpPr/>
          <p:nvPr/>
        </p:nvSpPr>
        <p:spPr>
          <a:xfrm>
            <a:off x="2037992" y="2657236"/>
            <a:ext cx="12274908" cy="2600563"/>
          </a:xfrm>
          <a:prstGeom prst="rect">
            <a:avLst/>
          </a:prstGeom>
          <a:noFill/>
          <a:ln/>
        </p:spPr>
        <p:txBody>
          <a:bodyPr wrap="square" rtlCol="0" anchor="t"/>
          <a:lstStyle/>
          <a:p>
            <a:pPr marL="0" indent="0">
              <a:lnSpc>
                <a:spcPts val="2799"/>
              </a:lnSpc>
              <a:buNone/>
            </a:pPr>
            <a:r>
              <a:rPr lang="en-US" sz="2800" u="sng" dirty="0">
                <a:solidFill>
                  <a:srgbClr val="CFD0D8"/>
                </a:solidFill>
                <a:latin typeface="Roboto" pitchFamily="34" charset="0"/>
                <a:ea typeface="Roboto" pitchFamily="34" charset="-122"/>
                <a:cs typeface="Roboto" pitchFamily="34" charset="-120"/>
              </a:rPr>
              <a:t>Data Analyst Jobs</a:t>
            </a:r>
          </a:p>
          <a:p>
            <a:pPr marL="0" indent="0">
              <a:lnSpc>
                <a:spcPts val="2799"/>
              </a:lnSpc>
              <a:buNone/>
            </a:pPr>
            <a:endParaRPr lang="en-US" sz="2800" u="sng" dirty="0">
              <a:solidFill>
                <a:srgbClr val="CFD0D8"/>
              </a:solidFill>
              <a:latin typeface="Roboto" pitchFamily="34" charset="0"/>
              <a:ea typeface="Roboto" pitchFamily="34" charset="-122"/>
              <a:cs typeface="Roboto" pitchFamily="34" charset="-120"/>
            </a:endParaRPr>
          </a:p>
          <a:p>
            <a:pPr marL="0" indent="0">
              <a:lnSpc>
                <a:spcPts val="2799"/>
              </a:lnSpc>
              <a:buNone/>
            </a:pPr>
            <a:endParaRPr lang="en-US" sz="2800" u="sng" dirty="0">
              <a:solidFill>
                <a:srgbClr val="CFD0D8"/>
              </a:solidFill>
              <a:latin typeface="Roboto" pitchFamily="34" charset="0"/>
              <a:ea typeface="Roboto" pitchFamily="34" charset="-122"/>
              <a:cs typeface="Roboto" pitchFamily="34" charset="-120"/>
            </a:endParaRPr>
          </a:p>
          <a:p>
            <a:pPr marL="0" indent="0">
              <a:lnSpc>
                <a:spcPts val="2799"/>
              </a:lnSpc>
              <a:buNone/>
            </a:pPr>
            <a:r>
              <a:rPr lang="en-US" sz="2800" dirty="0">
                <a:solidFill>
                  <a:srgbClr val="CFD0D8"/>
                </a:solidFill>
                <a:latin typeface="Roboto" pitchFamily="34" charset="0"/>
                <a:ea typeface="Roboto" pitchFamily="34" charset="-122"/>
                <a:cs typeface="Roboto" pitchFamily="34" charset="-120"/>
                <a:hlinkClick r:id="rId4"/>
              </a:rPr>
              <a:t>https://www.kaggle.com/datasets/</a:t>
            </a:r>
            <a:r>
              <a:rPr lang="en-US" sz="2800" dirty="0" err="1">
                <a:solidFill>
                  <a:srgbClr val="CFD0D8"/>
                </a:solidFill>
                <a:latin typeface="Roboto" pitchFamily="34" charset="0"/>
                <a:ea typeface="Roboto" pitchFamily="34" charset="-122"/>
                <a:cs typeface="Roboto" pitchFamily="34" charset="-120"/>
                <a:hlinkClick r:id="rId4"/>
              </a:rPr>
              <a:t>andrewmvd</a:t>
            </a:r>
            <a:r>
              <a:rPr lang="en-US" sz="2800" dirty="0">
                <a:solidFill>
                  <a:srgbClr val="CFD0D8"/>
                </a:solidFill>
                <a:latin typeface="Roboto" pitchFamily="34" charset="0"/>
                <a:ea typeface="Roboto" pitchFamily="34" charset="-122"/>
                <a:cs typeface="Roboto" pitchFamily="34" charset="-120"/>
                <a:hlinkClick r:id="rId4"/>
              </a:rPr>
              <a:t>/data-analyst-jobs</a:t>
            </a:r>
            <a:endParaRPr lang="en-US" sz="2800" dirty="0"/>
          </a:p>
        </p:txBody>
      </p:sp>
    </p:spTree>
    <p:extLst>
      <p:ext uri="{BB962C8B-B14F-4D97-AF65-F5344CB8AC3E}">
        <p14:creationId xmlns:p14="http://schemas.microsoft.com/office/powerpoint/2010/main" val="264570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1783556"/>
            <a:ext cx="8574762"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Collection and Preprocessing</a:t>
            </a:r>
            <a:endParaRPr lang="en-US" sz="4374" dirty="0"/>
          </a:p>
        </p:txBody>
      </p:sp>
      <p:sp>
        <p:nvSpPr>
          <p:cNvPr id="5" name="Shape 2"/>
          <p:cNvSpPr/>
          <p:nvPr/>
        </p:nvSpPr>
        <p:spPr>
          <a:xfrm>
            <a:off x="2037993" y="2922270"/>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6" name="Text 3"/>
          <p:cNvSpPr/>
          <p:nvPr/>
        </p:nvSpPr>
        <p:spPr>
          <a:xfrm>
            <a:off x="2267783" y="3152061"/>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 Gathering</a:t>
            </a:r>
            <a:endParaRPr lang="en-US" sz="2187" dirty="0"/>
          </a:p>
        </p:txBody>
      </p:sp>
      <p:sp>
        <p:nvSpPr>
          <p:cNvPr id="7" name="Text 4"/>
          <p:cNvSpPr/>
          <p:nvPr/>
        </p:nvSpPr>
        <p:spPr>
          <a:xfrm>
            <a:off x="2267783" y="3632478"/>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Scraped Glassdoor job listings for 'Data Analyst Jobs' by Kaggle.</a:t>
            </a:r>
            <a:endParaRPr lang="en-US" sz="1750" dirty="0"/>
          </a:p>
        </p:txBody>
      </p:sp>
      <p:sp>
        <p:nvSpPr>
          <p:cNvPr id="8" name="Shape 5"/>
          <p:cNvSpPr/>
          <p:nvPr/>
        </p:nvSpPr>
        <p:spPr>
          <a:xfrm>
            <a:off x="7426285" y="2922270"/>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9" name="Text 6"/>
          <p:cNvSpPr/>
          <p:nvPr/>
        </p:nvSpPr>
        <p:spPr>
          <a:xfrm>
            <a:off x="7656076" y="3152061"/>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 Cleaning</a:t>
            </a:r>
            <a:endParaRPr lang="en-US" sz="2187" dirty="0"/>
          </a:p>
        </p:txBody>
      </p:sp>
      <p:sp>
        <p:nvSpPr>
          <p:cNvPr id="10" name="Text 7"/>
          <p:cNvSpPr/>
          <p:nvPr/>
        </p:nvSpPr>
        <p:spPr>
          <a:xfrm>
            <a:off x="7656076" y="3632478"/>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Handling missing values, outliers, and formatting data for analysis.</a:t>
            </a:r>
            <a:endParaRPr lang="en-US" sz="1750" dirty="0"/>
          </a:p>
        </p:txBody>
      </p:sp>
      <p:sp>
        <p:nvSpPr>
          <p:cNvPr id="11" name="Shape 8"/>
          <p:cNvSpPr/>
          <p:nvPr/>
        </p:nvSpPr>
        <p:spPr>
          <a:xfrm>
            <a:off x="2037993" y="4795242"/>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12" name="Text 9"/>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 Integration</a:t>
            </a:r>
            <a:endParaRPr lang="en-US" sz="2187" dirty="0"/>
          </a:p>
        </p:txBody>
      </p:sp>
      <p:sp>
        <p:nvSpPr>
          <p:cNvPr id="13" name="Text 10"/>
          <p:cNvSpPr/>
          <p:nvPr/>
        </p:nvSpPr>
        <p:spPr>
          <a:xfrm>
            <a:off x="2267783" y="5505450"/>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Combining data from different format into a unified dataset.</a:t>
            </a:r>
            <a:endParaRPr lang="en-US" sz="1750" dirty="0"/>
          </a:p>
        </p:txBody>
      </p:sp>
      <p:sp>
        <p:nvSpPr>
          <p:cNvPr id="14" name="Shape 11"/>
          <p:cNvSpPr/>
          <p:nvPr/>
        </p:nvSpPr>
        <p:spPr>
          <a:xfrm>
            <a:off x="7426285" y="4795242"/>
            <a:ext cx="5166122" cy="1650802"/>
          </a:xfrm>
          <a:prstGeom prst="roundRect">
            <a:avLst>
              <a:gd name="adj" fmla="val 6057"/>
            </a:avLst>
          </a:prstGeom>
          <a:solidFill>
            <a:srgbClr val="182567"/>
          </a:solidFill>
          <a:ln w="7620">
            <a:solidFill>
              <a:srgbClr val="313E80"/>
            </a:solidFill>
            <a:prstDash val="solid"/>
          </a:ln>
        </p:spPr>
        <p:txBody>
          <a:bodyPr/>
          <a:lstStyle/>
          <a:p>
            <a:endParaRPr lang="zh-HK" altLang="en-US"/>
          </a:p>
        </p:txBody>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 Transformation</a:t>
            </a:r>
            <a:endParaRPr lang="en-US" sz="2187" dirty="0"/>
          </a:p>
        </p:txBody>
      </p:sp>
      <p:sp>
        <p:nvSpPr>
          <p:cNvPr id="16" name="Text 13"/>
          <p:cNvSpPr/>
          <p:nvPr/>
        </p:nvSpPr>
        <p:spPr>
          <a:xfrm>
            <a:off x="7656076" y="5505450"/>
            <a:ext cx="4706541" cy="710803"/>
          </a:xfrm>
          <a:prstGeom prst="rect">
            <a:avLst/>
          </a:prstGeom>
          <a:noFill/>
          <a:ln/>
        </p:spPr>
        <p:txBody>
          <a:bodyPr wrap="square" rtlCol="0" anchor="t"/>
          <a:lstStyle/>
          <a:p>
            <a:pPr marL="0" indent="0">
              <a:lnSpc>
                <a:spcPts val="2799"/>
              </a:lnSpc>
              <a:buNone/>
            </a:pPr>
            <a:r>
              <a:rPr lang="en-US" sz="1750" dirty="0">
                <a:solidFill>
                  <a:srgbClr val="CFD0D8"/>
                </a:solidFill>
                <a:latin typeface="Roboto" pitchFamily="34" charset="0"/>
                <a:ea typeface="Roboto" pitchFamily="34" charset="-122"/>
                <a:cs typeface="Roboto" pitchFamily="34" charset="-120"/>
              </a:rPr>
              <a:t>Converting and preparing data for analysis and modeling.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txBody>
          <a:bodyPr/>
          <a:lstStyle/>
          <a:p>
            <a:endParaRPr lang="zh-HK" alt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txBody>
          <a:bodyPr/>
          <a:lstStyle/>
          <a:p>
            <a:endParaRPr lang="zh-HK" altLang="en-US"/>
          </a:p>
        </p:txBody>
      </p:sp>
      <p:sp>
        <p:nvSpPr>
          <p:cNvPr id="6" name="Text 2"/>
          <p:cNvSpPr/>
          <p:nvPr/>
        </p:nvSpPr>
        <p:spPr>
          <a:xfrm>
            <a:off x="2037993" y="2979063"/>
            <a:ext cx="9107924"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Exploratory data analysis techniques</a:t>
            </a:r>
            <a:endParaRPr lang="en-US" sz="4374" dirty="0"/>
          </a:p>
        </p:txBody>
      </p:sp>
      <p:sp>
        <p:nvSpPr>
          <p:cNvPr id="7" name="Text 3"/>
          <p:cNvSpPr/>
          <p:nvPr/>
        </p:nvSpPr>
        <p:spPr>
          <a:xfrm>
            <a:off x="2393394" y="4006691"/>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CFD0D8"/>
                </a:solidFill>
                <a:latin typeface="Roboto" pitchFamily="34" charset="0"/>
                <a:ea typeface="Roboto" pitchFamily="34" charset="-122"/>
                <a:cs typeface="Roboto" pitchFamily="34" charset="-120"/>
              </a:rPr>
              <a:t>Data Cleaning:</a:t>
            </a:r>
            <a:r>
              <a:rPr lang="en-US" sz="1750" dirty="0">
                <a:solidFill>
                  <a:srgbClr val="CFD0D8"/>
                </a:solidFill>
                <a:latin typeface="Roboto" pitchFamily="34" charset="0"/>
                <a:ea typeface="Roboto" pitchFamily="34" charset="-122"/>
                <a:cs typeface="Roboto" pitchFamily="34" charset="-120"/>
              </a:rPr>
              <a:t> Identify and handle missing data, outliers, and duplicates.</a:t>
            </a:r>
            <a:endParaRPr lang="en-US" sz="1750" dirty="0"/>
          </a:p>
        </p:txBody>
      </p:sp>
      <p:sp>
        <p:nvSpPr>
          <p:cNvPr id="8" name="Text 4"/>
          <p:cNvSpPr/>
          <p:nvPr/>
        </p:nvSpPr>
        <p:spPr>
          <a:xfrm>
            <a:off x="2393394" y="4450913"/>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CFD0D8"/>
                </a:solidFill>
                <a:latin typeface="Roboto" pitchFamily="34" charset="0"/>
                <a:ea typeface="Roboto" pitchFamily="34" charset="-122"/>
                <a:cs typeface="Roboto" pitchFamily="34" charset="-120"/>
              </a:rPr>
              <a:t>Summary Statistics:</a:t>
            </a:r>
            <a:r>
              <a:rPr lang="en-US" sz="1750" dirty="0">
                <a:solidFill>
                  <a:srgbClr val="CFD0D8"/>
                </a:solidFill>
                <a:latin typeface="Roboto" pitchFamily="34" charset="0"/>
                <a:ea typeface="Roboto" pitchFamily="34" charset="-122"/>
                <a:cs typeface="Roboto" pitchFamily="34" charset="-120"/>
              </a:rPr>
              <a:t> Calculate mean, median, mode, and variance for initial insights.</a:t>
            </a:r>
            <a:endParaRPr lang="en-US" sz="1750" dirty="0"/>
          </a:p>
        </p:txBody>
      </p:sp>
      <p:sp>
        <p:nvSpPr>
          <p:cNvPr id="9" name="Text 5"/>
          <p:cNvSpPr/>
          <p:nvPr/>
        </p:nvSpPr>
        <p:spPr>
          <a:xfrm>
            <a:off x="2393394" y="4895136"/>
            <a:ext cx="10199013" cy="355402"/>
          </a:xfrm>
          <a:prstGeom prst="rect">
            <a:avLst/>
          </a:prstGeom>
          <a:noFill/>
          <a:ln/>
        </p:spPr>
        <p:txBody>
          <a:bodyPr wrap="none" rtlCol="0" anchor="t"/>
          <a:lstStyle/>
          <a:p>
            <a:pPr marL="342900" indent="-342900" algn="l">
              <a:lnSpc>
                <a:spcPts val="2799"/>
              </a:lnSpc>
              <a:buSzPct val="100000"/>
              <a:buChar char="•"/>
            </a:pPr>
            <a:r>
              <a:rPr lang="en-US" sz="1750" b="1" dirty="0">
                <a:solidFill>
                  <a:srgbClr val="CFD0D8"/>
                </a:solidFill>
                <a:latin typeface="Roboto" pitchFamily="34" charset="0"/>
                <a:ea typeface="Roboto" pitchFamily="34" charset="-122"/>
                <a:cs typeface="Roboto" pitchFamily="34" charset="-120"/>
              </a:rPr>
              <a:t>Correlation Analysis:</a:t>
            </a:r>
            <a:r>
              <a:rPr lang="en-US" sz="1750" dirty="0">
                <a:solidFill>
                  <a:srgbClr val="CFD0D8"/>
                </a:solidFill>
                <a:latin typeface="Roboto" pitchFamily="34" charset="0"/>
                <a:ea typeface="Roboto" pitchFamily="34" charset="-122"/>
                <a:cs typeface="Roboto" pitchFamily="34" charset="-120"/>
              </a:rPr>
              <a:t> Explore relationships between variables using correlation coefficients.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Cleaning</a:t>
            </a:r>
            <a:endParaRPr lang="en-US" sz="4374" dirty="0"/>
          </a:p>
        </p:txBody>
      </p:sp>
      <p:sp>
        <p:nvSpPr>
          <p:cNvPr id="6" name="Text 2"/>
          <p:cNvSpPr/>
          <p:nvPr/>
        </p:nvSpPr>
        <p:spPr>
          <a:xfrm>
            <a:off x="1325766" y="5451277"/>
            <a:ext cx="3000375"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Salary Estimate</a:t>
            </a:r>
            <a:endParaRPr lang="en-US" sz="2187" dirty="0"/>
          </a:p>
        </p:txBody>
      </p:sp>
      <p:sp>
        <p:nvSpPr>
          <p:cNvPr id="7" name="Text 3"/>
          <p:cNvSpPr/>
          <p:nvPr/>
        </p:nvSpPr>
        <p:spPr>
          <a:xfrm>
            <a:off x="1325766" y="5931694"/>
            <a:ext cx="3563734"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"Salary Estimate" column contains salary ranges in the format of "$37K-$66K (Glassdoor est.)"</a:t>
            </a:r>
            <a:endParaRPr lang="en-US" sz="1750" dirty="0"/>
          </a:p>
        </p:txBody>
      </p:sp>
      <p:sp>
        <p:nvSpPr>
          <p:cNvPr id="9" name="Text 4"/>
          <p:cNvSpPr/>
          <p:nvPr/>
        </p:nvSpPr>
        <p:spPr>
          <a:xfrm>
            <a:off x="5119845" y="5451277"/>
            <a:ext cx="382524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Company Name</a:t>
            </a:r>
            <a:endParaRPr lang="en-US" sz="2187" dirty="0"/>
          </a:p>
        </p:txBody>
      </p:sp>
      <p:sp>
        <p:nvSpPr>
          <p:cNvPr id="10" name="Text 5"/>
          <p:cNvSpPr/>
          <p:nvPr/>
        </p:nvSpPr>
        <p:spPr>
          <a:xfrm>
            <a:off x="5119845" y="5931694"/>
            <a:ext cx="3563735"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The "Company Name" column encounter some issues such as inconsistent formatting or special characters. (“\</a:t>
            </a:r>
            <a:r>
              <a:rPr lang="en-US" sz="1750" dirty="0" err="1">
                <a:solidFill>
                  <a:srgbClr val="CFD0D8"/>
                </a:solidFill>
                <a:latin typeface="Roboto" pitchFamily="34" charset="0"/>
                <a:ea typeface="Roboto" pitchFamily="34" charset="-122"/>
                <a:cs typeface="Roboto" pitchFamily="34" charset="-120"/>
              </a:rPr>
              <a:t>n”+Rating</a:t>
            </a:r>
            <a:r>
              <a:rPr lang="en-US" sz="1750" dirty="0">
                <a:solidFill>
                  <a:srgbClr val="CFD0D8"/>
                </a:solidFill>
                <a:latin typeface="Roboto" pitchFamily="34" charset="0"/>
                <a:ea typeface="Roboto" pitchFamily="34" charset="-122"/>
                <a:cs typeface="Roboto" pitchFamily="34" charset="-120"/>
              </a:rPr>
              <a:t>)</a:t>
            </a:r>
            <a:endParaRPr lang="en-US" sz="1750" dirty="0"/>
          </a:p>
        </p:txBody>
      </p:sp>
      <p:pic>
        <p:nvPicPr>
          <p:cNvPr id="13" name="圖片 12" descr="一張含有 文字, 螢幕擷取畫面, 黑色, 單色 的圖片&#10;&#10;自動產生的描述">
            <a:extLst>
              <a:ext uri="{FF2B5EF4-FFF2-40B4-BE49-F238E27FC236}">
                <a16:creationId xmlns:a16="http://schemas.microsoft.com/office/drawing/2014/main" id="{D6975EE0-AB91-B69C-160C-0B07D561D074}"/>
              </a:ext>
            </a:extLst>
          </p:cNvPr>
          <p:cNvPicPr>
            <a:picLocks noChangeAspect="1"/>
          </p:cNvPicPr>
          <p:nvPr/>
        </p:nvPicPr>
        <p:blipFill>
          <a:blip r:embed="rId4"/>
          <a:stretch>
            <a:fillRect/>
          </a:stretch>
        </p:blipFill>
        <p:spPr>
          <a:xfrm>
            <a:off x="1325766" y="1654017"/>
            <a:ext cx="12312004" cy="3763327"/>
          </a:xfrm>
          <a:prstGeom prst="rect">
            <a:avLst/>
          </a:prstGeom>
        </p:spPr>
      </p:pic>
      <p:sp>
        <p:nvSpPr>
          <p:cNvPr id="5" name="Text 4">
            <a:extLst>
              <a:ext uri="{FF2B5EF4-FFF2-40B4-BE49-F238E27FC236}">
                <a16:creationId xmlns:a16="http://schemas.microsoft.com/office/drawing/2014/main" id="{82761704-86C3-2C1E-2DFA-37828FCB0B98}"/>
              </a:ext>
            </a:extLst>
          </p:cNvPr>
          <p:cNvSpPr/>
          <p:nvPr/>
        </p:nvSpPr>
        <p:spPr>
          <a:xfrm>
            <a:off x="8945085" y="5451277"/>
            <a:ext cx="382524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Rating scale</a:t>
            </a:r>
            <a:endParaRPr lang="en-US" sz="2187" dirty="0"/>
          </a:p>
        </p:txBody>
      </p:sp>
      <p:sp>
        <p:nvSpPr>
          <p:cNvPr id="8" name="Text 5">
            <a:extLst>
              <a:ext uri="{FF2B5EF4-FFF2-40B4-BE49-F238E27FC236}">
                <a16:creationId xmlns:a16="http://schemas.microsoft.com/office/drawing/2014/main" id="{5B46F1EF-4473-806C-18A4-451A03D56B01}"/>
              </a:ext>
            </a:extLst>
          </p:cNvPr>
          <p:cNvSpPr/>
          <p:nvPr/>
        </p:nvSpPr>
        <p:spPr>
          <a:xfrm>
            <a:off x="8945085" y="5931694"/>
            <a:ext cx="3563735"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Evaluating model performance involves analyzing precision-recall and ROC curves to make informed decisions about the predictive power and trade-offs of each model.</a:t>
            </a:r>
            <a:endParaRPr lang="en-US" sz="1750" dirty="0"/>
          </a:p>
        </p:txBody>
      </p:sp>
    </p:spTree>
    <p:extLst>
      <p:ext uri="{BB962C8B-B14F-4D97-AF65-F5344CB8AC3E}">
        <p14:creationId xmlns:p14="http://schemas.microsoft.com/office/powerpoint/2010/main" val="192364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Missing Values</a:t>
            </a:r>
            <a:endParaRPr lang="en-US" sz="4374" dirty="0"/>
          </a:p>
        </p:txBody>
      </p:sp>
      <p:sp>
        <p:nvSpPr>
          <p:cNvPr id="7" name="Text 3"/>
          <p:cNvSpPr/>
          <p:nvPr/>
        </p:nvSpPr>
        <p:spPr>
          <a:xfrm>
            <a:off x="7315200" y="2441499"/>
            <a:ext cx="5110520" cy="3346602"/>
          </a:xfrm>
          <a:prstGeom prst="rect">
            <a:avLst/>
          </a:prstGeom>
          <a:noFill/>
          <a:ln/>
        </p:spPr>
        <p:txBody>
          <a:bodyPr wrap="square" rtlCol="0" anchor="t"/>
          <a:lstStyle/>
          <a:p>
            <a:pPr marL="342900" indent="-342900" algn="l">
              <a:lnSpc>
                <a:spcPts val="2799"/>
              </a:lnSpc>
              <a:buFont typeface="Arial" panose="020B0604020202020204" pitchFamily="34" charset="0"/>
              <a:buChar char="•"/>
            </a:pPr>
            <a:r>
              <a:rPr lang="en-US" sz="2400" dirty="0">
                <a:solidFill>
                  <a:srgbClr val="CFD0D8"/>
                </a:solidFill>
                <a:latin typeface="Roboto" pitchFamily="34" charset="0"/>
                <a:ea typeface="Roboto" pitchFamily="34" charset="-122"/>
                <a:cs typeface="Roboto" pitchFamily="34" charset="-120"/>
              </a:rPr>
              <a:t>In this dataset, there is one missing value in the 'Company Name' column. </a:t>
            </a:r>
          </a:p>
          <a:p>
            <a:pPr marL="342900" indent="-342900" algn="l">
              <a:lnSpc>
                <a:spcPts val="2799"/>
              </a:lnSpc>
              <a:buFont typeface="Arial" panose="020B0604020202020204" pitchFamily="34" charset="0"/>
              <a:buChar char="•"/>
            </a:pPr>
            <a:endParaRPr lang="en-US" sz="2400" dirty="0">
              <a:solidFill>
                <a:srgbClr val="CFD0D8"/>
              </a:solidFill>
              <a:latin typeface="Roboto" pitchFamily="34" charset="0"/>
              <a:ea typeface="Roboto" pitchFamily="34" charset="-122"/>
              <a:cs typeface="Roboto" pitchFamily="34" charset="-120"/>
            </a:endParaRPr>
          </a:p>
          <a:p>
            <a:pPr marL="342900" indent="-342900" algn="l">
              <a:lnSpc>
                <a:spcPts val="2799"/>
              </a:lnSpc>
              <a:buFont typeface="Arial" panose="020B0604020202020204" pitchFamily="34" charset="0"/>
              <a:buChar char="•"/>
            </a:pPr>
            <a:r>
              <a:rPr lang="en-US" sz="2400" dirty="0">
                <a:solidFill>
                  <a:srgbClr val="CFD0D8"/>
                </a:solidFill>
                <a:latin typeface="Roboto" pitchFamily="34" charset="0"/>
                <a:ea typeface="Roboto" pitchFamily="34" charset="-122"/>
                <a:cs typeface="Roboto" pitchFamily="34" charset="-120"/>
              </a:rPr>
              <a:t>After careful consideration, we have chosen to ignore this missing value for our analysis, as it constitutes only a small portion of the overall data and its absence does not significantly impact the key insights we seek to derive from the dataset.</a:t>
            </a:r>
            <a:endParaRPr lang="en-US" sz="2400" dirty="0"/>
          </a:p>
        </p:txBody>
      </p:sp>
      <p:pic>
        <p:nvPicPr>
          <p:cNvPr id="20" name="圖片 19">
            <a:extLst>
              <a:ext uri="{FF2B5EF4-FFF2-40B4-BE49-F238E27FC236}">
                <a16:creationId xmlns:a16="http://schemas.microsoft.com/office/drawing/2014/main" id="{1066D187-521A-F67A-2810-D6CE624E4844}"/>
              </a:ext>
            </a:extLst>
          </p:cNvPr>
          <p:cNvPicPr>
            <a:picLocks noChangeAspect="1"/>
          </p:cNvPicPr>
          <p:nvPr/>
        </p:nvPicPr>
        <p:blipFill rotWithShape="1">
          <a:blip r:embed="rId4"/>
          <a:srcRect l="-1" r="46565"/>
          <a:stretch/>
        </p:blipFill>
        <p:spPr>
          <a:xfrm>
            <a:off x="2037993" y="2213775"/>
            <a:ext cx="3752804" cy="4940300"/>
          </a:xfrm>
          <a:prstGeom prst="rect">
            <a:avLst/>
          </a:prstGeom>
        </p:spPr>
      </p:pic>
    </p:spTree>
    <p:extLst>
      <p:ext uri="{BB962C8B-B14F-4D97-AF65-F5344CB8AC3E}">
        <p14:creationId xmlns:p14="http://schemas.microsoft.com/office/powerpoint/2010/main" val="67799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00018">
              <a:alpha val="75000"/>
            </a:srgbClr>
          </a:solidFill>
          <a:ln/>
        </p:spPr>
        <p:txBody>
          <a:bodyPr/>
          <a:lstStyle/>
          <a:p>
            <a:endParaRPr lang="zh-HK" altLang="en-US"/>
          </a:p>
        </p:txBody>
      </p:sp>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Cleaning</a:t>
            </a:r>
            <a:endParaRPr lang="en-US" sz="4374" dirty="0"/>
          </a:p>
        </p:txBody>
      </p:sp>
      <p:sp>
        <p:nvSpPr>
          <p:cNvPr id="6" name="Text 2"/>
          <p:cNvSpPr/>
          <p:nvPr/>
        </p:nvSpPr>
        <p:spPr>
          <a:xfrm>
            <a:off x="2203108" y="6422385"/>
            <a:ext cx="3000375" cy="347186"/>
          </a:xfrm>
          <a:prstGeom prst="rect">
            <a:avLst/>
          </a:prstGeom>
          <a:noFill/>
          <a:ln/>
        </p:spPr>
        <p:txBody>
          <a:bodyPr wrap="none" rtlCol="0" anchor="t"/>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Raw Data</a:t>
            </a:r>
            <a:endParaRPr lang="en-US" sz="2187" dirty="0"/>
          </a:p>
        </p:txBody>
      </p:sp>
      <p:sp>
        <p:nvSpPr>
          <p:cNvPr id="9" name="Text 4"/>
          <p:cNvSpPr/>
          <p:nvPr/>
        </p:nvSpPr>
        <p:spPr>
          <a:xfrm>
            <a:off x="8602052" y="6422385"/>
            <a:ext cx="3825240" cy="347186"/>
          </a:xfrm>
          <a:prstGeom prst="rect">
            <a:avLst/>
          </a:prstGeom>
          <a:noFill/>
          <a:ln/>
        </p:spPr>
        <p:txBody>
          <a:bodyPr wrap="none" rtlCol="0" anchor="t"/>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After Cleaning</a:t>
            </a:r>
            <a:endParaRPr lang="en-US" sz="2187" dirty="0"/>
          </a:p>
        </p:txBody>
      </p:sp>
      <p:sp>
        <p:nvSpPr>
          <p:cNvPr id="10" name="Text 5"/>
          <p:cNvSpPr/>
          <p:nvPr/>
        </p:nvSpPr>
        <p:spPr>
          <a:xfrm>
            <a:off x="1747824" y="6895452"/>
            <a:ext cx="11134752" cy="1092848"/>
          </a:xfrm>
          <a:prstGeom prst="rect">
            <a:avLst/>
          </a:prstGeom>
          <a:noFill/>
          <a:ln/>
        </p:spPr>
        <p:txBody>
          <a:bodyPr wrap="square" rtlCol="0" anchor="t"/>
          <a:lstStyle/>
          <a:p>
            <a:pPr marL="0" indent="0" algn="ctr">
              <a:lnSpc>
                <a:spcPts val="2799"/>
              </a:lnSpc>
              <a:buNone/>
            </a:pPr>
            <a:r>
              <a:rPr lang="en-US" sz="1750" dirty="0">
                <a:solidFill>
                  <a:srgbClr val="CFD0D8"/>
                </a:solidFill>
                <a:latin typeface="Roboto" pitchFamily="34" charset="0"/>
                <a:ea typeface="Roboto" pitchFamily="34" charset="-122"/>
                <a:cs typeface="Roboto" pitchFamily="34" charset="-120"/>
              </a:rPr>
              <a:t>Splitting the "Company Name" column based on the "\n" character and selecting the first part of the split, then removing any leading or trailing whitespaces from each element in the "Company Name" column.</a:t>
            </a:r>
            <a:endParaRPr lang="en-US" sz="1750" dirty="0"/>
          </a:p>
        </p:txBody>
      </p:sp>
      <p:pic>
        <p:nvPicPr>
          <p:cNvPr id="15" name="圖片 14" descr="一張含有 文字, 螢幕擷取畫面, 字型, 軟體 的圖片&#10;&#10;自動產生的描述">
            <a:extLst>
              <a:ext uri="{FF2B5EF4-FFF2-40B4-BE49-F238E27FC236}">
                <a16:creationId xmlns:a16="http://schemas.microsoft.com/office/drawing/2014/main" id="{A8961F4C-A62F-9CB8-B520-259A80AB6895}"/>
              </a:ext>
            </a:extLst>
          </p:cNvPr>
          <p:cNvPicPr>
            <a:picLocks noChangeAspect="1"/>
          </p:cNvPicPr>
          <p:nvPr/>
        </p:nvPicPr>
        <p:blipFill>
          <a:blip r:embed="rId4"/>
          <a:stretch>
            <a:fillRect/>
          </a:stretch>
        </p:blipFill>
        <p:spPr>
          <a:xfrm>
            <a:off x="2037993" y="1914248"/>
            <a:ext cx="3393261" cy="4473852"/>
          </a:xfrm>
          <a:prstGeom prst="rect">
            <a:avLst/>
          </a:prstGeom>
        </p:spPr>
      </p:pic>
      <p:pic>
        <p:nvPicPr>
          <p:cNvPr id="16" name="圖片 15" descr="一張含有 文字, 螢幕擷取畫面, 軟體 的圖片&#10;&#10;自動產生的描述">
            <a:extLst>
              <a:ext uri="{FF2B5EF4-FFF2-40B4-BE49-F238E27FC236}">
                <a16:creationId xmlns:a16="http://schemas.microsoft.com/office/drawing/2014/main" id="{D003B8A6-29A4-62A5-19BF-41707388500D}"/>
              </a:ext>
            </a:extLst>
          </p:cNvPr>
          <p:cNvPicPr>
            <a:picLocks noChangeAspect="1"/>
          </p:cNvPicPr>
          <p:nvPr/>
        </p:nvPicPr>
        <p:blipFill>
          <a:blip r:embed="rId5"/>
          <a:stretch>
            <a:fillRect/>
          </a:stretch>
        </p:blipFill>
        <p:spPr>
          <a:xfrm>
            <a:off x="8572970" y="1914249"/>
            <a:ext cx="3543644" cy="4397652"/>
          </a:xfrm>
          <a:prstGeom prst="rect">
            <a:avLst/>
          </a:prstGeom>
        </p:spPr>
      </p:pic>
      <p:pic>
        <p:nvPicPr>
          <p:cNvPr id="18" name="圖片 17" descr="一張含有 文字, 螢幕擷取畫面, 字型 的圖片&#10;&#10;自動產生的描述">
            <a:extLst>
              <a:ext uri="{FF2B5EF4-FFF2-40B4-BE49-F238E27FC236}">
                <a16:creationId xmlns:a16="http://schemas.microsoft.com/office/drawing/2014/main" id="{3E021CEA-A920-7E80-7D9D-29856F8163D1}"/>
              </a:ext>
            </a:extLst>
          </p:cNvPr>
          <p:cNvPicPr>
            <a:picLocks noChangeAspect="1"/>
          </p:cNvPicPr>
          <p:nvPr/>
        </p:nvPicPr>
        <p:blipFill>
          <a:blip r:embed="rId6"/>
          <a:stretch>
            <a:fillRect/>
          </a:stretch>
        </p:blipFill>
        <p:spPr>
          <a:xfrm>
            <a:off x="6006267" y="309425"/>
            <a:ext cx="6223000" cy="1536700"/>
          </a:xfrm>
          <a:prstGeom prst="rect">
            <a:avLst/>
          </a:prstGeom>
        </p:spPr>
      </p:pic>
    </p:spTree>
    <p:extLst>
      <p:ext uri="{BB962C8B-B14F-4D97-AF65-F5344CB8AC3E}">
        <p14:creationId xmlns:p14="http://schemas.microsoft.com/office/powerpoint/2010/main" val="84895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29076"/>
            <a:ext cx="14630400" cy="8229600"/>
          </a:xfrm>
          <a:prstGeom prst="rect">
            <a:avLst/>
          </a:prstGeom>
          <a:solidFill>
            <a:srgbClr val="000018">
              <a:alpha val="75000"/>
            </a:srgbClr>
          </a:solidFill>
          <a:ln/>
        </p:spPr>
        <p:txBody>
          <a:bodyPr/>
          <a:lstStyle/>
          <a:p>
            <a:endParaRPr lang="zh-HK" alt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27510"/>
            <a:ext cx="6743581"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visualization methods</a:t>
            </a:r>
            <a:endParaRPr lang="en-US" sz="4374" dirty="0"/>
          </a:p>
        </p:txBody>
      </p:sp>
      <p:grpSp>
        <p:nvGrpSpPr>
          <p:cNvPr id="23" name="群組 22">
            <a:extLst>
              <a:ext uri="{FF2B5EF4-FFF2-40B4-BE49-F238E27FC236}">
                <a16:creationId xmlns:a16="http://schemas.microsoft.com/office/drawing/2014/main" id="{C5217C52-C533-4DDB-2395-CB2AC09234CC}"/>
              </a:ext>
            </a:extLst>
          </p:cNvPr>
          <p:cNvGrpSpPr/>
          <p:nvPr/>
        </p:nvGrpSpPr>
        <p:grpSpPr>
          <a:xfrm>
            <a:off x="833199" y="2667952"/>
            <a:ext cx="8114084" cy="4500085"/>
            <a:chOff x="833199" y="2667952"/>
            <a:chExt cx="9392329" cy="4500085"/>
          </a:xfrm>
        </p:grpSpPr>
        <p:sp>
          <p:nvSpPr>
            <p:cNvPr id="7" name="Shape 2">
              <a:extLst>
                <a:ext uri="{FF2B5EF4-FFF2-40B4-BE49-F238E27FC236}">
                  <a16:creationId xmlns:a16="http://schemas.microsoft.com/office/drawing/2014/main" id="{E7405082-15D3-A47D-1266-955F7E392EDB}"/>
                </a:ext>
              </a:extLst>
            </p:cNvPr>
            <p:cNvSpPr/>
            <p:nvPr/>
          </p:nvSpPr>
          <p:spPr>
            <a:xfrm>
              <a:off x="1061025" y="2667952"/>
              <a:ext cx="44410" cy="4284821"/>
            </a:xfrm>
            <a:prstGeom prst="roundRect">
              <a:avLst>
                <a:gd name="adj" fmla="val 225151"/>
              </a:avLst>
            </a:prstGeom>
            <a:solidFill>
              <a:srgbClr val="313E80"/>
            </a:solidFill>
            <a:ln/>
          </p:spPr>
          <p:txBody>
            <a:bodyPr/>
            <a:lstStyle/>
            <a:p>
              <a:endParaRPr lang="zh-HK" altLang="en-US"/>
            </a:p>
          </p:txBody>
        </p:sp>
        <p:sp>
          <p:nvSpPr>
            <p:cNvPr id="8" name="Shape 3">
              <a:extLst>
                <a:ext uri="{FF2B5EF4-FFF2-40B4-BE49-F238E27FC236}">
                  <a16:creationId xmlns:a16="http://schemas.microsoft.com/office/drawing/2014/main" id="{DA5A5122-88AC-EA25-06B5-31CCC105F88A}"/>
                </a:ext>
              </a:extLst>
            </p:cNvPr>
            <p:cNvSpPr/>
            <p:nvPr/>
          </p:nvSpPr>
          <p:spPr>
            <a:xfrm>
              <a:off x="1333142" y="3069252"/>
              <a:ext cx="777597" cy="44410"/>
            </a:xfrm>
            <a:prstGeom prst="roundRect">
              <a:avLst>
                <a:gd name="adj" fmla="val 225151"/>
              </a:avLst>
            </a:prstGeom>
            <a:solidFill>
              <a:srgbClr val="313E80"/>
            </a:solidFill>
            <a:ln/>
          </p:spPr>
          <p:txBody>
            <a:bodyPr/>
            <a:lstStyle/>
            <a:p>
              <a:endParaRPr lang="zh-HK" altLang="en-US"/>
            </a:p>
          </p:txBody>
        </p:sp>
        <p:sp>
          <p:nvSpPr>
            <p:cNvPr id="9" name="Shape 4">
              <a:extLst>
                <a:ext uri="{FF2B5EF4-FFF2-40B4-BE49-F238E27FC236}">
                  <a16:creationId xmlns:a16="http://schemas.microsoft.com/office/drawing/2014/main" id="{8C77B3CE-30A1-50C6-39CF-22DA9959B564}"/>
                </a:ext>
              </a:extLst>
            </p:cNvPr>
            <p:cNvSpPr/>
            <p:nvPr/>
          </p:nvSpPr>
          <p:spPr>
            <a:xfrm>
              <a:off x="833199" y="2841545"/>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10" name="Text 5">
              <a:extLst>
                <a:ext uri="{FF2B5EF4-FFF2-40B4-BE49-F238E27FC236}">
                  <a16:creationId xmlns:a16="http://schemas.microsoft.com/office/drawing/2014/main" id="{412C4613-44A8-9FAE-15BB-4A46E2A3AEAA}"/>
                </a:ext>
              </a:extLst>
            </p:cNvPr>
            <p:cNvSpPr/>
            <p:nvPr/>
          </p:nvSpPr>
          <p:spPr>
            <a:xfrm>
              <a:off x="988456" y="288321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1" name="Text 6">
              <a:extLst>
                <a:ext uri="{FF2B5EF4-FFF2-40B4-BE49-F238E27FC236}">
                  <a16:creationId xmlns:a16="http://schemas.microsoft.com/office/drawing/2014/main" id="{05C3BFB1-DD97-733D-3AF2-9CF6556267FD}"/>
                </a:ext>
              </a:extLst>
            </p:cNvPr>
            <p:cNvSpPr/>
            <p:nvPr/>
          </p:nvSpPr>
          <p:spPr>
            <a:xfrm>
              <a:off x="2305228" y="2890123"/>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Pandas</a:t>
              </a:r>
              <a:endParaRPr lang="en-US" sz="2187" dirty="0"/>
            </a:p>
          </p:txBody>
        </p:sp>
        <p:sp>
          <p:nvSpPr>
            <p:cNvPr id="12" name="Text 7">
              <a:extLst>
                <a:ext uri="{FF2B5EF4-FFF2-40B4-BE49-F238E27FC236}">
                  <a16:creationId xmlns:a16="http://schemas.microsoft.com/office/drawing/2014/main" id="{81EA612C-37E0-9FB7-7718-D86DE24C2DA1}"/>
                </a:ext>
              </a:extLst>
            </p:cNvPr>
            <p:cNvSpPr/>
            <p:nvPr/>
          </p:nvSpPr>
          <p:spPr>
            <a:xfrm>
              <a:off x="2305228" y="3370539"/>
              <a:ext cx="7751088" cy="694373"/>
            </a:xfrm>
            <a:prstGeom prst="rect">
              <a:avLst/>
            </a:prstGeom>
            <a:noFill/>
            <a:ln/>
          </p:spPr>
          <p:txBody>
            <a:bodyPr wrap="none" rtlCol="0" anchor="t"/>
            <a:lstStyle/>
            <a:p>
              <a:pPr marL="0" indent="0" algn="l">
                <a:lnSpc>
                  <a:spcPts val="2799"/>
                </a:lnSpc>
                <a:buNone/>
              </a:pPr>
              <a:r>
                <a:rPr lang="en-US" sz="1600" dirty="0">
                  <a:solidFill>
                    <a:srgbClr val="CFD0D8"/>
                  </a:solidFill>
                  <a:latin typeface="Roboto" pitchFamily="34" charset="0"/>
                  <a:ea typeface="Roboto" pitchFamily="34" charset="-122"/>
                  <a:cs typeface="Roboto" pitchFamily="34" charset="-120"/>
                </a:rPr>
                <a:t>It provides a simple interface to create common plots such as </a:t>
              </a:r>
            </a:p>
            <a:p>
              <a:pPr marL="0" indent="0" algn="l">
                <a:lnSpc>
                  <a:spcPts val="2799"/>
                </a:lnSpc>
                <a:buNone/>
              </a:pPr>
              <a:r>
                <a:rPr lang="en-US" sz="1600" dirty="0">
                  <a:solidFill>
                    <a:srgbClr val="CFD0D8"/>
                  </a:solidFill>
                  <a:latin typeface="Roboto" pitchFamily="34" charset="0"/>
                  <a:ea typeface="Roboto" pitchFamily="34" charset="-122"/>
                  <a:cs typeface="Roboto" pitchFamily="34" charset="-120"/>
                </a:rPr>
                <a:t>line plots, bar plots, and scatter plots directly from pandas DataFrames</a:t>
              </a:r>
              <a:endParaRPr lang="en-US" sz="1600" dirty="0"/>
            </a:p>
          </p:txBody>
        </p:sp>
        <p:sp>
          <p:nvSpPr>
            <p:cNvPr id="13" name="Shape 8">
              <a:extLst>
                <a:ext uri="{FF2B5EF4-FFF2-40B4-BE49-F238E27FC236}">
                  <a16:creationId xmlns:a16="http://schemas.microsoft.com/office/drawing/2014/main" id="{1D38717F-7B7B-B390-1CC7-011897B526B2}"/>
                </a:ext>
              </a:extLst>
            </p:cNvPr>
            <p:cNvSpPr/>
            <p:nvPr/>
          </p:nvSpPr>
          <p:spPr>
            <a:xfrm>
              <a:off x="1333142" y="4571583"/>
              <a:ext cx="777597" cy="44410"/>
            </a:xfrm>
            <a:prstGeom prst="roundRect">
              <a:avLst>
                <a:gd name="adj" fmla="val 225151"/>
              </a:avLst>
            </a:prstGeom>
            <a:solidFill>
              <a:srgbClr val="313E80"/>
            </a:solidFill>
            <a:ln/>
          </p:spPr>
          <p:txBody>
            <a:bodyPr/>
            <a:lstStyle/>
            <a:p>
              <a:endParaRPr lang="zh-HK" altLang="en-US"/>
            </a:p>
          </p:txBody>
        </p:sp>
        <p:sp>
          <p:nvSpPr>
            <p:cNvPr id="14" name="Shape 9">
              <a:extLst>
                <a:ext uri="{FF2B5EF4-FFF2-40B4-BE49-F238E27FC236}">
                  <a16:creationId xmlns:a16="http://schemas.microsoft.com/office/drawing/2014/main" id="{7969796B-8954-43A9-A48D-FCEE6E5B71B5}"/>
                </a:ext>
              </a:extLst>
            </p:cNvPr>
            <p:cNvSpPr/>
            <p:nvPr/>
          </p:nvSpPr>
          <p:spPr>
            <a:xfrm>
              <a:off x="833199" y="4343876"/>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15" name="Text 10">
              <a:extLst>
                <a:ext uri="{FF2B5EF4-FFF2-40B4-BE49-F238E27FC236}">
                  <a16:creationId xmlns:a16="http://schemas.microsoft.com/office/drawing/2014/main" id="{69CB1184-631B-89C3-2728-3939FF621695}"/>
                </a:ext>
              </a:extLst>
            </p:cNvPr>
            <p:cNvSpPr/>
            <p:nvPr/>
          </p:nvSpPr>
          <p:spPr>
            <a:xfrm>
              <a:off x="988456" y="438554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6" name="Text 11">
              <a:extLst>
                <a:ext uri="{FF2B5EF4-FFF2-40B4-BE49-F238E27FC236}">
                  <a16:creationId xmlns:a16="http://schemas.microsoft.com/office/drawing/2014/main" id="{52A3BCEE-D952-810F-2DFB-76B4864DAD59}"/>
                </a:ext>
              </a:extLst>
            </p:cNvPr>
            <p:cNvSpPr/>
            <p:nvPr/>
          </p:nvSpPr>
          <p:spPr>
            <a:xfrm>
              <a:off x="2305228" y="4392454"/>
              <a:ext cx="2967038"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Matplotlib</a:t>
              </a:r>
              <a:endParaRPr lang="en-US" sz="2187" dirty="0"/>
            </a:p>
          </p:txBody>
        </p:sp>
        <p:sp>
          <p:nvSpPr>
            <p:cNvPr id="17" name="Text 12">
              <a:extLst>
                <a:ext uri="{FF2B5EF4-FFF2-40B4-BE49-F238E27FC236}">
                  <a16:creationId xmlns:a16="http://schemas.microsoft.com/office/drawing/2014/main" id="{79078C5E-7953-571C-5BE0-E934E345E5D4}"/>
                </a:ext>
              </a:extLst>
            </p:cNvPr>
            <p:cNvSpPr/>
            <p:nvPr/>
          </p:nvSpPr>
          <p:spPr>
            <a:xfrm>
              <a:off x="2305228" y="4872870"/>
              <a:ext cx="7920300" cy="792837"/>
            </a:xfrm>
            <a:prstGeom prst="rect">
              <a:avLst/>
            </a:prstGeom>
            <a:noFill/>
            <a:ln/>
          </p:spPr>
          <p:txBody>
            <a:bodyPr wrap="none" rtlCol="0" anchor="t"/>
            <a:lstStyle/>
            <a:p>
              <a:pPr marL="0" indent="0" algn="l">
                <a:lnSpc>
                  <a:spcPts val="2799"/>
                </a:lnSpc>
                <a:buNone/>
              </a:pPr>
              <a:r>
                <a:rPr lang="en-US" sz="1600" dirty="0">
                  <a:solidFill>
                    <a:srgbClr val="CFD0D8"/>
                  </a:solidFill>
                  <a:latin typeface="Roboto" pitchFamily="34" charset="0"/>
                  <a:ea typeface="Roboto" pitchFamily="34" charset="-122"/>
                  <a:cs typeface="Roboto" pitchFamily="34" charset="-120"/>
                </a:rPr>
                <a:t>It provides a wide range of plot types, including line plots, scatter plots, </a:t>
              </a:r>
            </a:p>
            <a:p>
              <a:pPr marL="0" indent="0" algn="l">
                <a:lnSpc>
                  <a:spcPts val="2799"/>
                </a:lnSpc>
                <a:buNone/>
              </a:pPr>
              <a:r>
                <a:rPr lang="en-US" sz="1600" dirty="0">
                  <a:solidFill>
                    <a:srgbClr val="CFD0D8"/>
                  </a:solidFill>
                  <a:latin typeface="Roboto" pitchFamily="34" charset="0"/>
                  <a:ea typeface="Roboto" pitchFamily="34" charset="-122"/>
                  <a:cs typeface="Roboto" pitchFamily="34" charset="-120"/>
                </a:rPr>
                <a:t>bar plots, histograms, and many more.</a:t>
              </a:r>
              <a:endParaRPr lang="en-US" sz="1600" dirty="0"/>
            </a:p>
          </p:txBody>
        </p:sp>
        <p:sp>
          <p:nvSpPr>
            <p:cNvPr id="18" name="Shape 13">
              <a:extLst>
                <a:ext uri="{FF2B5EF4-FFF2-40B4-BE49-F238E27FC236}">
                  <a16:creationId xmlns:a16="http://schemas.microsoft.com/office/drawing/2014/main" id="{85C1CE9A-A80D-5D10-8CEE-1A5098EEEC2C}"/>
                </a:ext>
              </a:extLst>
            </p:cNvPr>
            <p:cNvSpPr/>
            <p:nvPr/>
          </p:nvSpPr>
          <p:spPr>
            <a:xfrm>
              <a:off x="1333142" y="6073914"/>
              <a:ext cx="777597" cy="44410"/>
            </a:xfrm>
            <a:prstGeom prst="roundRect">
              <a:avLst>
                <a:gd name="adj" fmla="val 225151"/>
              </a:avLst>
            </a:prstGeom>
            <a:solidFill>
              <a:srgbClr val="313E80"/>
            </a:solidFill>
            <a:ln/>
          </p:spPr>
          <p:txBody>
            <a:bodyPr/>
            <a:lstStyle/>
            <a:p>
              <a:endParaRPr lang="zh-HK" altLang="en-US"/>
            </a:p>
          </p:txBody>
        </p:sp>
        <p:sp>
          <p:nvSpPr>
            <p:cNvPr id="19" name="Shape 14">
              <a:extLst>
                <a:ext uri="{FF2B5EF4-FFF2-40B4-BE49-F238E27FC236}">
                  <a16:creationId xmlns:a16="http://schemas.microsoft.com/office/drawing/2014/main" id="{82F948D9-7FCF-F14D-6B1E-BE6F0200A150}"/>
                </a:ext>
              </a:extLst>
            </p:cNvPr>
            <p:cNvSpPr/>
            <p:nvPr/>
          </p:nvSpPr>
          <p:spPr>
            <a:xfrm>
              <a:off x="833199" y="5846207"/>
              <a:ext cx="499943" cy="499943"/>
            </a:xfrm>
            <a:prstGeom prst="roundRect">
              <a:avLst>
                <a:gd name="adj" fmla="val 20000"/>
              </a:avLst>
            </a:prstGeom>
            <a:solidFill>
              <a:srgbClr val="182567"/>
            </a:solidFill>
            <a:ln w="7620">
              <a:solidFill>
                <a:srgbClr val="313E80"/>
              </a:solidFill>
              <a:prstDash val="solid"/>
            </a:ln>
          </p:spPr>
          <p:txBody>
            <a:bodyPr/>
            <a:lstStyle/>
            <a:p>
              <a:endParaRPr lang="zh-HK" altLang="en-US"/>
            </a:p>
          </p:txBody>
        </p:sp>
        <p:sp>
          <p:nvSpPr>
            <p:cNvPr id="20" name="Text 15">
              <a:extLst>
                <a:ext uri="{FF2B5EF4-FFF2-40B4-BE49-F238E27FC236}">
                  <a16:creationId xmlns:a16="http://schemas.microsoft.com/office/drawing/2014/main" id="{B1AC95E9-5AE5-4D03-16F2-C2D27316DD70}"/>
                </a:ext>
              </a:extLst>
            </p:cNvPr>
            <p:cNvSpPr/>
            <p:nvPr/>
          </p:nvSpPr>
          <p:spPr>
            <a:xfrm>
              <a:off x="988456" y="5887879"/>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1" name="Text 16">
              <a:extLst>
                <a:ext uri="{FF2B5EF4-FFF2-40B4-BE49-F238E27FC236}">
                  <a16:creationId xmlns:a16="http://schemas.microsoft.com/office/drawing/2014/main" id="{BC965F69-FD93-E95D-ABE0-3CD88D40B277}"/>
                </a:ext>
              </a:extLst>
            </p:cNvPr>
            <p:cNvSpPr/>
            <p:nvPr/>
          </p:nvSpPr>
          <p:spPr>
            <a:xfrm>
              <a:off x="2305228" y="5894784"/>
              <a:ext cx="2777490" cy="347186"/>
            </a:xfrm>
            <a:prstGeom prst="rect">
              <a:avLst/>
            </a:prstGeom>
            <a:noFill/>
            <a:ln/>
          </p:spPr>
          <p:txBody>
            <a:bodyPr wrap="none" rtlCol="0" anchor="t"/>
            <a:lstStyle/>
            <a:p>
              <a:pPr marL="0" indent="0" algn="l">
                <a:lnSpc>
                  <a:spcPts val="2734"/>
                </a:lnSpc>
                <a:buNone/>
              </a:pPr>
              <a:r>
                <a:rPr lang="en-US" altLang="zh-HK" sz="2187" dirty="0">
                  <a:solidFill>
                    <a:srgbClr val="CFD0D8"/>
                  </a:solidFill>
                  <a:latin typeface="Roboto" pitchFamily="34" charset="0"/>
                  <a:ea typeface="Roboto" pitchFamily="34" charset="-122"/>
                  <a:cs typeface="Roboto" pitchFamily="34" charset="-120"/>
                </a:rPr>
                <a:t>Seaborn</a:t>
              </a:r>
              <a:endParaRPr lang="en-US" altLang="zh-HK" sz="2187" dirty="0"/>
            </a:p>
          </p:txBody>
        </p:sp>
        <p:sp>
          <p:nvSpPr>
            <p:cNvPr id="22" name="Text 17">
              <a:extLst>
                <a:ext uri="{FF2B5EF4-FFF2-40B4-BE49-F238E27FC236}">
                  <a16:creationId xmlns:a16="http://schemas.microsoft.com/office/drawing/2014/main" id="{17A052E0-1A54-DC4F-DC8B-A542994F0843}"/>
                </a:ext>
              </a:extLst>
            </p:cNvPr>
            <p:cNvSpPr/>
            <p:nvPr/>
          </p:nvSpPr>
          <p:spPr>
            <a:xfrm>
              <a:off x="2305228" y="6375200"/>
              <a:ext cx="7751088" cy="792837"/>
            </a:xfrm>
            <a:prstGeom prst="rect">
              <a:avLst/>
            </a:prstGeom>
            <a:noFill/>
            <a:ln/>
          </p:spPr>
          <p:txBody>
            <a:bodyPr wrap="none" rtlCol="0" anchor="t"/>
            <a:lstStyle/>
            <a:p>
              <a:pPr marL="0" indent="0" algn="l">
                <a:lnSpc>
                  <a:spcPts val="2799"/>
                </a:lnSpc>
                <a:buNone/>
              </a:pPr>
              <a:r>
                <a:rPr lang="en-US" altLang="zh-HK" sz="1600" dirty="0">
                  <a:solidFill>
                    <a:srgbClr val="CFD0D8"/>
                  </a:solidFill>
                  <a:latin typeface="Roboto" pitchFamily="34" charset="0"/>
                  <a:ea typeface="Roboto" pitchFamily="34" charset="-122"/>
                  <a:cs typeface="Roboto" pitchFamily="34" charset="-120"/>
                </a:rPr>
                <a:t>Simplifies the process of creating complex visualizations such as </a:t>
              </a:r>
            </a:p>
            <a:p>
              <a:pPr marL="0" indent="0" algn="l">
                <a:lnSpc>
                  <a:spcPts val="2799"/>
                </a:lnSpc>
                <a:buNone/>
              </a:pPr>
              <a:r>
                <a:rPr lang="en-US" altLang="zh-HK" sz="1600" dirty="0">
                  <a:solidFill>
                    <a:srgbClr val="CFD0D8"/>
                  </a:solidFill>
                  <a:latin typeface="Roboto" pitchFamily="34" charset="0"/>
                  <a:ea typeface="Roboto" pitchFamily="34" charset="-122"/>
                  <a:cs typeface="Roboto" pitchFamily="34" charset="-120"/>
                </a:rPr>
                <a:t>heatmaps, violin plots, box plots, and regression plots.</a:t>
              </a:r>
              <a:endParaRPr lang="en-US" altLang="zh-HK" sz="16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altLang="zh-HK" sz="4374" dirty="0">
                <a:solidFill>
                  <a:srgbClr val="FFFFFF"/>
                </a:solidFill>
                <a:latin typeface="Roboto" pitchFamily="34" charset="0"/>
                <a:ea typeface="Roboto" pitchFamily="34" charset="-122"/>
                <a:cs typeface="Roboto" pitchFamily="34" charset="-120"/>
              </a:rPr>
              <a:t>Most Frequency Words</a:t>
            </a:r>
            <a:endParaRPr lang="en-US" altLang="zh-HK" sz="4374" dirty="0"/>
          </a:p>
        </p:txBody>
      </p:sp>
      <p:pic>
        <p:nvPicPr>
          <p:cNvPr id="12" name="圖片 11" descr="一張含有 文字, 螢幕擷取畫面 的圖片&#10;&#10;自動產生的描述">
            <a:extLst>
              <a:ext uri="{FF2B5EF4-FFF2-40B4-BE49-F238E27FC236}">
                <a16:creationId xmlns:a16="http://schemas.microsoft.com/office/drawing/2014/main" id="{561F69B2-EF4B-5309-F80B-3E7CB4006049}"/>
              </a:ext>
            </a:extLst>
          </p:cNvPr>
          <p:cNvPicPr>
            <a:picLocks noChangeAspect="1"/>
          </p:cNvPicPr>
          <p:nvPr/>
        </p:nvPicPr>
        <p:blipFill>
          <a:blip r:embed="rId4"/>
          <a:stretch>
            <a:fillRect/>
          </a:stretch>
        </p:blipFill>
        <p:spPr>
          <a:xfrm>
            <a:off x="1464002" y="1853176"/>
            <a:ext cx="11702395" cy="6093921"/>
          </a:xfrm>
          <a:prstGeom prst="rect">
            <a:avLst/>
          </a:prstGeom>
        </p:spPr>
      </p:pic>
    </p:spTree>
    <p:extLst>
      <p:ext uri="{BB962C8B-B14F-4D97-AF65-F5344CB8AC3E}">
        <p14:creationId xmlns:p14="http://schemas.microsoft.com/office/powerpoint/2010/main" val="69178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876300"/>
            <a:ext cx="779014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Most Frequency Words</a:t>
            </a:r>
            <a:endParaRPr lang="en-US" sz="4374" dirty="0"/>
          </a:p>
        </p:txBody>
      </p:sp>
      <p:pic>
        <p:nvPicPr>
          <p:cNvPr id="5" name="圖片 4" descr="一張含有 文字, 字型, 圖形, 螢幕擷取畫面 的圖片&#10;&#10;自動產生的描述">
            <a:extLst>
              <a:ext uri="{FF2B5EF4-FFF2-40B4-BE49-F238E27FC236}">
                <a16:creationId xmlns:a16="http://schemas.microsoft.com/office/drawing/2014/main" id="{4C36CDFE-D0D1-A80A-E67C-DE4652CE84F3}"/>
              </a:ext>
            </a:extLst>
          </p:cNvPr>
          <p:cNvPicPr>
            <a:picLocks noChangeAspect="1"/>
          </p:cNvPicPr>
          <p:nvPr/>
        </p:nvPicPr>
        <p:blipFill>
          <a:blip r:embed="rId4"/>
          <a:stretch>
            <a:fillRect/>
          </a:stretch>
        </p:blipFill>
        <p:spPr>
          <a:xfrm>
            <a:off x="2037992" y="1816847"/>
            <a:ext cx="8274407" cy="4243014"/>
          </a:xfrm>
          <a:prstGeom prst="rect">
            <a:avLst/>
          </a:prstGeom>
        </p:spPr>
      </p:pic>
      <p:sp>
        <p:nvSpPr>
          <p:cNvPr id="7" name="Text 3">
            <a:extLst>
              <a:ext uri="{FF2B5EF4-FFF2-40B4-BE49-F238E27FC236}">
                <a16:creationId xmlns:a16="http://schemas.microsoft.com/office/drawing/2014/main" id="{07FF0B6B-0253-240E-83CD-CDA25860916C}"/>
              </a:ext>
            </a:extLst>
          </p:cNvPr>
          <p:cNvSpPr/>
          <p:nvPr/>
        </p:nvSpPr>
        <p:spPr>
          <a:xfrm>
            <a:off x="2037992" y="6306035"/>
            <a:ext cx="9954341" cy="1421606"/>
          </a:xfrm>
          <a:prstGeom prst="rect">
            <a:avLst/>
          </a:prstGeom>
          <a:noFill/>
          <a:ln/>
        </p:spPr>
        <p:txBody>
          <a:bodyPr wrap="square" rtlCol="0" anchor="t"/>
          <a:lstStyle/>
          <a:p>
            <a:pPr marL="0" indent="0" algn="l">
              <a:lnSpc>
                <a:spcPts val="2799"/>
              </a:lnSpc>
              <a:buNone/>
            </a:pPr>
            <a:r>
              <a:rPr lang="en-US" sz="1750" dirty="0">
                <a:solidFill>
                  <a:srgbClr val="CFD0D8"/>
                </a:solidFill>
                <a:latin typeface="Roboto" pitchFamily="34" charset="0"/>
                <a:ea typeface="Roboto" pitchFamily="34" charset="-122"/>
                <a:cs typeface="Roboto" pitchFamily="34" charset="-120"/>
              </a:rPr>
              <a:t>Based on the words of mentioned, it appears that the text data you used for generating the word cloud is related to a context where teamwork, client interaction, support, and projects are important. These words likely have higher frequencies in the text, indicating their significance or prominence.</a:t>
            </a:r>
          </a:p>
          <a:p>
            <a:pPr marL="0" indent="0" algn="l">
              <a:lnSpc>
                <a:spcPts val="2799"/>
              </a:lnSpc>
              <a:buNone/>
            </a:pPr>
            <a:endParaRPr lang="en-US" sz="1750" dirty="0"/>
          </a:p>
        </p:txBody>
      </p:sp>
      <p:sp>
        <p:nvSpPr>
          <p:cNvPr id="9" name="文字方塊 8">
            <a:extLst>
              <a:ext uri="{FF2B5EF4-FFF2-40B4-BE49-F238E27FC236}">
                <a16:creationId xmlns:a16="http://schemas.microsoft.com/office/drawing/2014/main" id="{54FAA838-F657-125F-B538-93A34CFE9183}"/>
              </a:ext>
            </a:extLst>
          </p:cNvPr>
          <p:cNvSpPr txBox="1"/>
          <p:nvPr/>
        </p:nvSpPr>
        <p:spPr>
          <a:xfrm>
            <a:off x="10464799" y="2082718"/>
            <a:ext cx="4013201" cy="1855636"/>
          </a:xfrm>
          <a:prstGeom prst="rect">
            <a:avLst/>
          </a:prstGeom>
          <a:noFill/>
        </p:spPr>
        <p:txBody>
          <a:bodyPr wrap="square">
            <a:spAutoFit/>
          </a:bodyPr>
          <a:lstStyle/>
          <a:p>
            <a:pPr marL="0" indent="0">
              <a:lnSpc>
                <a:spcPts val="2799"/>
              </a:lnSpc>
              <a:buNone/>
            </a:pPr>
            <a:r>
              <a:rPr lang="en-US" altLang="zh-HK" sz="1800" dirty="0">
                <a:solidFill>
                  <a:srgbClr val="CFD0D8"/>
                </a:solidFill>
                <a:latin typeface="Roboto" pitchFamily="34" charset="0"/>
                <a:ea typeface="Roboto" pitchFamily="34" charset="-122"/>
                <a:cs typeface="Roboto" pitchFamily="34" charset="-120"/>
              </a:rPr>
              <a:t>Represents the frequency of words in a text corpus by displaying them as different-sized words in a cloud-like arrangement, where the size of each word corresponds to frequency.</a:t>
            </a:r>
          </a:p>
        </p:txBody>
      </p:sp>
    </p:spTree>
    <p:extLst>
      <p:ext uri="{BB962C8B-B14F-4D97-AF65-F5344CB8AC3E}">
        <p14:creationId xmlns:p14="http://schemas.microsoft.com/office/powerpoint/2010/main" val="4076182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TotalTime>
  <Words>980</Words>
  <Application>Microsoft Macintosh PowerPoint</Application>
  <PresentationFormat>自訂</PresentationFormat>
  <Paragraphs>96</Paragraphs>
  <Slides>19</Slides>
  <Notes>19</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19</vt:i4>
      </vt:variant>
    </vt:vector>
  </HeadingPairs>
  <TitlesOfParts>
    <vt:vector size="22" baseType="lpstr">
      <vt:lpstr>Arial</vt:lpstr>
      <vt:lpstr>Roboto</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Peeoi Cheung</cp:lastModifiedBy>
  <cp:revision>48</cp:revision>
  <dcterms:created xsi:type="dcterms:W3CDTF">2024-03-23T03:27:53Z</dcterms:created>
  <dcterms:modified xsi:type="dcterms:W3CDTF">2024-03-25T14:16:32Z</dcterms:modified>
</cp:coreProperties>
</file>